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20" r:id="rId5"/>
  </p:sldMasterIdLst>
  <p:notesMasterIdLst>
    <p:notesMasterId r:id="rId49"/>
  </p:notesMasterIdLst>
  <p:sldIdLst>
    <p:sldId id="256" r:id="rId6"/>
    <p:sldId id="333" r:id="rId7"/>
    <p:sldId id="334" r:id="rId8"/>
    <p:sldId id="335" r:id="rId9"/>
    <p:sldId id="257" r:id="rId10"/>
    <p:sldId id="258" r:id="rId11"/>
    <p:sldId id="327" r:id="rId12"/>
    <p:sldId id="260" r:id="rId13"/>
    <p:sldId id="261" r:id="rId14"/>
    <p:sldId id="262" r:id="rId15"/>
    <p:sldId id="263" r:id="rId16"/>
    <p:sldId id="326" r:id="rId17"/>
    <p:sldId id="264" r:id="rId18"/>
    <p:sldId id="265" r:id="rId19"/>
    <p:sldId id="301" r:id="rId20"/>
    <p:sldId id="266" r:id="rId21"/>
    <p:sldId id="304" r:id="rId22"/>
    <p:sldId id="306" r:id="rId23"/>
    <p:sldId id="339" r:id="rId24"/>
    <p:sldId id="328" r:id="rId25"/>
    <p:sldId id="268" r:id="rId26"/>
    <p:sldId id="270" r:id="rId27"/>
    <p:sldId id="307" r:id="rId28"/>
    <p:sldId id="271" r:id="rId29"/>
    <p:sldId id="308" r:id="rId30"/>
    <p:sldId id="273" r:id="rId31"/>
    <p:sldId id="274" r:id="rId32"/>
    <p:sldId id="275" r:id="rId33"/>
    <p:sldId id="276" r:id="rId34"/>
    <p:sldId id="277" r:id="rId35"/>
    <p:sldId id="278" r:id="rId36"/>
    <p:sldId id="319" r:id="rId37"/>
    <p:sldId id="323" r:id="rId38"/>
    <p:sldId id="280" r:id="rId39"/>
    <p:sldId id="281" r:id="rId40"/>
    <p:sldId id="282" r:id="rId41"/>
    <p:sldId id="283" r:id="rId42"/>
    <p:sldId id="284" r:id="rId43"/>
    <p:sldId id="285" r:id="rId44"/>
    <p:sldId id="321" r:id="rId45"/>
    <p:sldId id="295" r:id="rId46"/>
    <p:sldId id="337" r:id="rId47"/>
    <p:sldId id="33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73" autoAdjust="0"/>
    <p:restoredTop sz="94660"/>
  </p:normalViewPr>
  <p:slideViewPr>
    <p:cSldViewPr>
      <p:cViewPr varScale="1">
        <p:scale>
          <a:sx n="73" d="100"/>
          <a:sy n="73" d="100"/>
        </p:scale>
        <p:origin x="11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20399-320D-45B5-AD4A-EDCAB9FEBF63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3E8A1-2B82-47CD-A14F-89837EC8F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3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E8A1-2B82-47CD-A14F-89837EC8FE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84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A2FE0-5866-43C3-9031-DF1F1BA7F15A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CA96-4296-4A1C-BDEC-8EBD79B19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121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A2FE0-5866-43C3-9031-DF1F1BA7F15A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CA96-4296-4A1C-BDEC-8EBD79B19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156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A2FE0-5866-43C3-9031-DF1F1BA7F15A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CA96-4296-4A1C-BDEC-8EBD79B19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4322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A2FE0-5866-43C3-9031-DF1F1BA7F15A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CA96-4296-4A1C-BDEC-8EBD79B19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434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A2FE0-5866-43C3-9031-DF1F1BA7F15A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CA96-4296-4A1C-BDEC-8EBD79B19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5783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A2FE0-5866-43C3-9031-DF1F1BA7F15A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CA96-4296-4A1C-BDEC-8EBD79B19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0629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A2FE0-5866-43C3-9031-DF1F1BA7F15A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CA96-4296-4A1C-BDEC-8EBD79B19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817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A2FE0-5866-43C3-9031-DF1F1BA7F15A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CA96-4296-4A1C-BDEC-8EBD79B19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4266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A2FE0-5866-43C3-9031-DF1F1BA7F15A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CA96-4296-4A1C-BDEC-8EBD79B19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634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A2FE0-5866-43C3-9031-DF1F1BA7F15A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CA96-4296-4A1C-BDEC-8EBD79B19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905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A2FE0-5866-43C3-9031-DF1F1BA7F15A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7CA96-4296-4A1C-BDEC-8EBD79B19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0899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A2FE0-5866-43C3-9031-DF1F1BA7F15A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7CA96-4296-4A1C-BDEC-8EBD79B197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5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2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2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5" Type="http://schemas.openxmlformats.org/officeDocument/2006/relationships/image" Target="../media/image2.png"/><Relationship Id="rId4" Type="http://schemas.openxmlformats.org/officeDocument/2006/relationships/hyperlink" Target="mailto:sari_behsar@yahoo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2132856"/>
            <a:ext cx="6400800" cy="1219200"/>
          </a:xfrm>
        </p:spPr>
        <p:txBody>
          <a:bodyPr>
            <a:normAutofit fontScale="92500" lnSpcReduction="10000"/>
          </a:bodyPr>
          <a:lstStyle/>
          <a:p>
            <a:r>
              <a:rPr lang="fa-IR" sz="4000" dirty="0">
                <a:solidFill>
                  <a:schemeClr val="tx1"/>
                </a:solidFill>
                <a:cs typeface="B Yagut" panose="00000400000000000000" pitchFamily="2" charset="-78"/>
              </a:rPr>
              <a:t>ﻓﺼﻞ </a:t>
            </a:r>
            <a:r>
              <a:rPr lang="fa-IR" sz="4000" dirty="0" smtClean="0">
                <a:solidFill>
                  <a:schemeClr val="tx1"/>
                </a:solidFill>
                <a:cs typeface="B Yagut" panose="00000400000000000000" pitchFamily="2" charset="-78"/>
              </a:rPr>
              <a:t>ششم: </a:t>
            </a:r>
          </a:p>
          <a:p>
            <a:r>
              <a:rPr lang="fa-IR" sz="4000" dirty="0" smtClean="0">
                <a:solidFill>
                  <a:schemeClr val="tx1"/>
                </a:solidFill>
                <a:cs typeface="B Yagut" panose="00000400000000000000" pitchFamily="2" charset="-78"/>
              </a:rPr>
              <a:t>ﺗﻮاﻧﺎﻳﻲ </a:t>
            </a:r>
            <a:r>
              <a:rPr lang="fa-IR" sz="4000" dirty="0">
                <a:solidFill>
                  <a:schemeClr val="tx1"/>
                </a:solidFill>
                <a:cs typeface="B Yagut" panose="00000400000000000000" pitchFamily="2" charset="-78"/>
              </a:rPr>
              <a:t>ﻣﺪﻳﺮﻳﺖ دﻳﺴﻚ</a:t>
            </a:r>
            <a:endParaRPr lang="en-AU" sz="4000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9096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707" y="620688"/>
            <a:ext cx="7990710" cy="5904656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4- ﭘﺲ </a:t>
            </a:r>
            <a:r>
              <a:rPr lang="fa-IR" sz="2500" dirty="0">
                <a:cs typeface="B Yagut" panose="00000400000000000000" pitchFamily="2" charset="-78"/>
              </a:rPr>
              <a:t>از ﭼﻨﺪ ﺛﺎﻧﻴﻪ، </a:t>
            </a:r>
            <a:r>
              <a:rPr lang="fa-IR" sz="2500" dirty="0" smtClean="0">
                <a:cs typeface="B Yagut" panose="00000400000000000000" pitchFamily="2" charset="-78"/>
              </a:rPr>
              <a:t>ﻛﺎدر</a:t>
            </a:r>
            <a:r>
              <a:rPr lang="en-US" sz="2500" dirty="0">
                <a:cs typeface="B Yagut" panose="00000400000000000000" pitchFamily="2" charset="-78"/>
              </a:rPr>
              <a:t>  Disk Cleanup</a:t>
            </a:r>
            <a:r>
              <a:rPr lang="fa-IR" sz="2500" dirty="0" smtClean="0">
                <a:cs typeface="B Yagut" panose="00000400000000000000" pitchFamily="2" charset="-78"/>
              </a:rPr>
              <a:t>ﻧﻤﺎﻳﺎن </a:t>
            </a:r>
            <a:r>
              <a:rPr lang="fa-IR" sz="2500" dirty="0">
                <a:cs typeface="B Yagut" panose="00000400000000000000" pitchFamily="2" charset="-78"/>
              </a:rPr>
              <a:t>ﻣﻲ ﺷﻮد (</a:t>
            </a:r>
            <a:r>
              <a:rPr lang="fa-IR" sz="2500" dirty="0" smtClean="0">
                <a:cs typeface="B Yagut" panose="00000400000000000000" pitchFamily="2" charset="-78"/>
              </a:rPr>
              <a:t>ﺷﻜﻞ‏6 </a:t>
            </a:r>
            <a:r>
              <a:rPr lang="fa-IR" sz="2500" dirty="0">
                <a:cs typeface="B Yagut" panose="00000400000000000000" pitchFamily="2" charset="-78"/>
              </a:rPr>
              <a:t>-٥</a:t>
            </a:r>
            <a:r>
              <a:rPr lang="fa-IR" sz="2500" dirty="0" smtClean="0">
                <a:cs typeface="B Yagut" panose="00000400000000000000" pitchFamily="2" charset="-78"/>
              </a:rPr>
              <a:t>).</a:t>
            </a:r>
          </a:p>
          <a:p>
            <a:pPr algn="just" rtl="1"/>
            <a:endParaRPr lang="fa-IR" sz="2500" dirty="0" smtClean="0">
              <a:cs typeface="B Yagut" panose="00000400000000000000" pitchFamily="2" charset="-78"/>
            </a:endParaRPr>
          </a:p>
          <a:p>
            <a:pPr algn="just" rtl="1"/>
            <a:endParaRPr lang="en-US" dirty="0"/>
          </a:p>
          <a:p>
            <a:pPr algn="just" rtl="1"/>
            <a:endParaRPr lang="en-US" dirty="0" smtClean="0"/>
          </a:p>
          <a:p>
            <a:pPr algn="just" rtl="1"/>
            <a:endParaRPr lang="en-US" dirty="0"/>
          </a:p>
          <a:p>
            <a:pPr algn="just" rtl="1"/>
            <a:endParaRPr lang="en-US" dirty="0" smtClean="0"/>
          </a:p>
          <a:p>
            <a:pPr algn="just" rtl="1"/>
            <a:endParaRPr lang="en-US" dirty="0"/>
          </a:p>
          <a:p>
            <a:pPr algn="just" rtl="1"/>
            <a:endParaRPr lang="fa-IR" dirty="0" smtClean="0"/>
          </a:p>
          <a:p>
            <a:pPr algn="just" rtl="1"/>
            <a:endParaRPr lang="fa-IR" dirty="0" smtClean="0"/>
          </a:p>
          <a:p>
            <a:pPr algn="just" rtl="1"/>
            <a:endParaRPr lang="fa-IR" dirty="0" smtClean="0"/>
          </a:p>
          <a:p>
            <a:pPr algn="just" rtl="1"/>
            <a:endParaRPr lang="fa-IR" dirty="0" smtClean="0"/>
          </a:p>
          <a:p>
            <a:pPr algn="just" rtl="1"/>
            <a:endParaRPr lang="fa-IR" dirty="0" smtClean="0"/>
          </a:p>
          <a:p>
            <a:pPr algn="just" rtl="1"/>
            <a:endParaRPr lang="fa-IR" dirty="0" smtClean="0"/>
          </a:p>
          <a:p>
            <a:pPr algn="ctr" rtl="1"/>
            <a:endParaRPr lang="fa-IR" dirty="0" smtClean="0"/>
          </a:p>
          <a:p>
            <a:pPr algn="just" rtl="1"/>
            <a:endParaRPr lang="fa-IR" dirty="0" smtClean="0"/>
          </a:p>
          <a:p>
            <a:pPr algn="just" rtl="1"/>
            <a:endParaRPr lang="fa-IR" dirty="0"/>
          </a:p>
          <a:p>
            <a:pPr algn="just" rtl="1"/>
            <a:endParaRPr lang="fa-IR" dirty="0" smtClean="0"/>
          </a:p>
          <a:p>
            <a:pPr algn="just" rtl="1"/>
            <a:endParaRPr lang="fa-IR" dirty="0"/>
          </a:p>
          <a:p>
            <a:pPr algn="just" rtl="1"/>
            <a:endParaRPr lang="fa-IR" dirty="0" smtClean="0"/>
          </a:p>
          <a:p>
            <a:pPr algn="just" rt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16015" y="5663168"/>
            <a:ext cx="3564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cs typeface="B Yagut" panose="00000400000000000000" pitchFamily="2" charset="-78"/>
              </a:rPr>
              <a:t>ﺷﻜﻞ </a:t>
            </a:r>
            <a:r>
              <a:rPr lang="fa-IR" b="1" dirty="0" smtClean="0">
                <a:cs typeface="B Yagut" panose="00000400000000000000" pitchFamily="2" charset="-78"/>
              </a:rPr>
              <a:t>‏6 - 5 - کادر  </a:t>
            </a:r>
            <a:r>
              <a:rPr lang="en-US" b="1" dirty="0" smtClean="0"/>
              <a:t>Disk </a:t>
            </a:r>
            <a:r>
              <a:rPr lang="en-US" b="1" dirty="0"/>
              <a:t>Clean </a:t>
            </a:r>
            <a:r>
              <a:rPr lang="en-US" b="1" dirty="0" smtClean="0"/>
              <a:t>up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D09ED3-116D-46C0-91CD-D9144FDD3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12976"/>
            <a:ext cx="4176463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ounded Rectangular Callout 7"/>
          <p:cNvSpPr/>
          <p:nvPr/>
        </p:nvSpPr>
        <p:spPr>
          <a:xfrm>
            <a:off x="7812360" y="1124744"/>
            <a:ext cx="718128" cy="360040"/>
          </a:xfrm>
          <a:prstGeom prst="wedgeRoundRectCallou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نکته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9552" y="1676415"/>
            <a:ext cx="799093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rt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ﻋﻼوه ﺑﺮ روش ﺑﺎﻻ، ﻣﻲ ﺗﻮاﻧﻴﺪ روي دراﻳﻮ ﻣﻮرد ﻧﻈﺮ در ﭘﻨﺠﺮه </a:t>
            </a:r>
            <a:r>
              <a:rPr lang="en-US" sz="2500" dirty="0">
                <a:solidFill>
                  <a:prstClr val="black"/>
                </a:solidFill>
                <a:cs typeface="B Yagut" panose="00000400000000000000" pitchFamily="2" charset="-78"/>
              </a:rPr>
              <a:t>Computer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 ﻛﻠﻴﻚ راﺳﺖ ﻛﺮده و ﮔﺰﻳﻨﻪ </a:t>
            </a:r>
            <a:r>
              <a:rPr lang="en-US" sz="2500" dirty="0">
                <a:solidFill>
                  <a:prstClr val="black"/>
                </a:solidFill>
                <a:cs typeface="B Yagut" panose="00000400000000000000" pitchFamily="2" charset="-78"/>
              </a:rPr>
              <a:t>Properties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 را اﻧﺘﺨﺎب ﻛﻨﻴﺪ. در ﻛﺎدر ﻇﺎﻫﺮ ﺷﺪه، روي دﻛﻤﻪ</a:t>
            </a:r>
            <a:r>
              <a:rPr lang="en-US" sz="2500" dirty="0">
                <a:solidFill>
                  <a:prstClr val="black"/>
                </a:solidFill>
                <a:cs typeface="B Yagut" panose="00000400000000000000" pitchFamily="2" charset="-78"/>
              </a:rPr>
              <a:t>Disk Cleanup 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 ﻛﻠﻴﻚ ﻛﻨﻴﺪ.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81"/>
    </mc:Choice>
    <mc:Fallback xmlns="">
      <p:transition spd="slow" advTm="2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9638" y="342203"/>
            <a:ext cx="8063662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endParaRPr lang="fa-IR" sz="2500" dirty="0" smtClean="0">
              <a:cs typeface="B Yagut" panose="00000400000000000000" pitchFamily="2" charset="-78"/>
            </a:endParaRPr>
          </a:p>
          <a:p>
            <a:pPr algn="just" rtl="1"/>
            <a:r>
              <a:rPr lang="fa-IR" sz="2500" dirty="0">
                <a:cs typeface="B Yagut" panose="00000400000000000000" pitchFamily="2" charset="-78"/>
              </a:rPr>
              <a:t>5- در ﻗﺴﻤﺖ </a:t>
            </a:r>
            <a:r>
              <a:rPr lang="en-US" sz="2500" dirty="0">
                <a:cs typeface="B Yagut" panose="00000400000000000000" pitchFamily="2" charset="-78"/>
              </a:rPr>
              <a:t>Files to delete</a:t>
            </a:r>
            <a:r>
              <a:rPr lang="fa-IR" sz="2500" dirty="0">
                <a:cs typeface="B Yagut" panose="00000400000000000000" pitchFamily="2" charset="-78"/>
              </a:rPr>
              <a:t>در </a:t>
            </a:r>
            <a:r>
              <a:rPr lang="fa-IR" sz="2500" dirty="0" smtClean="0">
                <a:cs typeface="B Yagut" panose="00000400000000000000" pitchFamily="2" charset="-78"/>
              </a:rPr>
              <a:t>(ﺷﻜﻞ‏6-5)، </a:t>
            </a:r>
            <a:r>
              <a:rPr lang="fa-IR" sz="2500" dirty="0">
                <a:cs typeface="B Yagut" panose="00000400000000000000" pitchFamily="2" charset="-78"/>
              </a:rPr>
              <a:t>ﺑﺮ اﺳﺎس دﺳﺘﻪ </a:t>
            </a:r>
            <a:r>
              <a:rPr lang="fa-IR" sz="2500" dirty="0" smtClean="0">
                <a:cs typeface="B Yagut" panose="00000400000000000000" pitchFamily="2" charset="-78"/>
              </a:rPr>
              <a:t>ﺑﻨﺪي ﻫﺎي </a:t>
            </a:r>
            <a:endParaRPr lang="fa-IR" sz="2500" dirty="0">
              <a:cs typeface="B Yagut" panose="00000400000000000000" pitchFamily="2" charset="-78"/>
            </a:endParaRPr>
          </a:p>
          <a:p>
            <a:pPr algn="just" rtl="1"/>
            <a:r>
              <a:rPr lang="fa-IR" sz="2500" dirty="0">
                <a:cs typeface="B Yagut" panose="00000400000000000000" pitchFamily="2" charset="-78"/>
              </a:rPr>
              <a:t>     ﻣﺸﺨﺺ ﺷﺪه، ﻓﺎﻳﻞ ﻫﺎﻳﻲ ﻛﻪ ﻣﻲ ﺧﻮاﻫﻴﺪ ﭘﺎك ﺷﻮﻧﺪ را  اﻧﺘﺨﺎب  ﻛﻨﻴﺪ.</a:t>
            </a:r>
          </a:p>
          <a:p>
            <a:pPr algn="just" rtl="1"/>
            <a:r>
              <a:rPr lang="fa-IR" sz="2500" dirty="0" smtClean="0">
                <a:cs typeface="B Yagut" panose="00000400000000000000" pitchFamily="2" charset="-78"/>
              </a:rPr>
              <a:t>    ﺣﺠﻢ </a:t>
            </a:r>
            <a:r>
              <a:rPr lang="fa-IR" sz="2500" dirty="0">
                <a:cs typeface="B Yagut" panose="00000400000000000000" pitchFamily="2" charset="-78"/>
              </a:rPr>
              <a:t>ﻓﻀﺎﻳﻲ از دﻳﺴﻚ ﺳﺨﺖ ﻛﻪ ﺑﺎ ﺣﺬف ﻫﺮ ﻣﻮرد آزاد ﻣﻲ ﺷﻮد، </a:t>
            </a:r>
            <a:r>
              <a:rPr lang="fa-IR" sz="2500" dirty="0" smtClean="0">
                <a:cs typeface="B Yagut" panose="00000400000000000000" pitchFamily="2" charset="-78"/>
              </a:rPr>
              <a:t>در</a:t>
            </a:r>
          </a:p>
          <a:p>
            <a:pPr algn="just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ﺟﻠﻮي </a:t>
            </a:r>
            <a:r>
              <a:rPr lang="fa-IR" sz="2500" dirty="0">
                <a:cs typeface="B Yagut" panose="00000400000000000000" pitchFamily="2" charset="-78"/>
              </a:rPr>
              <a:t>آن ﻧﻮﺷﺘﻪ ﺷﺪه </a:t>
            </a:r>
            <a:r>
              <a:rPr lang="fa-IR" sz="2500" dirty="0" smtClean="0">
                <a:cs typeface="B Yagut" panose="00000400000000000000" pitchFamily="2" charset="-78"/>
              </a:rPr>
              <a:t>اﺳﺖ.ﺑﺎ </a:t>
            </a:r>
            <a:r>
              <a:rPr lang="fa-IR" sz="2500" dirty="0">
                <a:cs typeface="B Yagut" panose="00000400000000000000" pitchFamily="2" charset="-78"/>
              </a:rPr>
              <a:t>ﻛﻠﻴﻚ روي دﻛﻤﻪ </a:t>
            </a:r>
            <a:r>
              <a:rPr lang="en-US" sz="2500" dirty="0" smtClean="0">
                <a:cs typeface="B Yagut" panose="00000400000000000000" pitchFamily="2" charset="-78"/>
              </a:rPr>
              <a:t> View Files</a:t>
            </a:r>
            <a:r>
              <a:rPr lang="fa-IR" sz="2500" dirty="0" smtClean="0">
                <a:cs typeface="B Yagut" panose="00000400000000000000" pitchFamily="2" charset="-78"/>
              </a:rPr>
              <a:t>اﻣﻜﺎن</a:t>
            </a:r>
          </a:p>
          <a:p>
            <a:pPr algn="just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</a:t>
            </a:r>
            <a:r>
              <a:rPr lang="fa-IR" sz="2500" dirty="0">
                <a:cs typeface="B Yagut" panose="00000400000000000000" pitchFamily="2" charset="-78"/>
              </a:rPr>
              <a:t>ﻣﺸﺎﻫﺪه ﻓﺎﻳﻞ ﻫﺎ وﺟﻮد دارد.</a:t>
            </a:r>
          </a:p>
          <a:p>
            <a:pPr algn="r" rtl="1"/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09ED3-116D-46C0-91CD-D9144FDD3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99" y="2671829"/>
            <a:ext cx="3816423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606622" y="5272541"/>
            <a:ext cx="3564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cs typeface="B Yagut" panose="00000400000000000000" pitchFamily="2" charset="-78"/>
              </a:rPr>
              <a:t>ﺷﻜﻞ </a:t>
            </a:r>
            <a:r>
              <a:rPr lang="fa-IR" b="1" dirty="0" smtClean="0">
                <a:cs typeface="B Yagut" panose="00000400000000000000" pitchFamily="2" charset="-78"/>
              </a:rPr>
              <a:t>‏6 - 5 - کادر  </a:t>
            </a:r>
            <a:r>
              <a:rPr lang="en-US" b="1" dirty="0" smtClean="0"/>
              <a:t>Disk </a:t>
            </a:r>
            <a:r>
              <a:rPr lang="en-US" b="1" dirty="0"/>
              <a:t>Clean </a:t>
            </a:r>
            <a:r>
              <a:rPr lang="en-US" b="1" dirty="0" smtClean="0"/>
              <a:t>up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61"/>
    </mc:Choice>
    <mc:Fallback xmlns="">
      <p:transition spd="slow" advTm="2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769105"/>
              </p:ext>
            </p:extLst>
          </p:nvPr>
        </p:nvGraphicFramePr>
        <p:xfrm>
          <a:off x="313331" y="1340768"/>
          <a:ext cx="8064896" cy="40042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112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ar-S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ﺗﻮﺿﻴﺤﺎت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ﮔﺰﻳﻨﻪ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ﻓﺎﻳﻞ ﻫﺎي داﻧﻠﻮد ﺷﺪه از اﻳﻨﺘﺮﻧﺖ را ﺣﺬف ﻣﻲ ﻛﻨﺪ.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Downloaded Program files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ﻓﺎﻳﻞ ﻫﺎي اﻳﻨﺘﺮﻧﺘﻲ ﻣﻮﻗﺖ را ﺣﺬف ﻣﻲ ﻛﻨﺪ.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Temporary Internet Files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807">
                <a:tc>
                  <a:txBody>
                    <a:bodyPr/>
                    <a:lstStyle/>
                    <a:p>
                      <a:pPr algn="r" rtl="1"/>
                      <a:r>
                        <a:rPr lang="ar-S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ﺻﻔﺤﺎت وب ذﺧﻴﺮه ﺷﺪه روي ﺳﻴﺴﺘﻢ را ﺣﺬف ﻣﻲ ﻛﻨﺪ</a:t>
                      </a:r>
                      <a:r>
                        <a:rPr lang="fa-IR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.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Offline webpages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720">
                <a:tc>
                  <a:txBody>
                    <a:bodyPr/>
                    <a:lstStyle/>
                    <a:p>
                      <a:pPr algn="r" rtl="1"/>
                      <a:r>
                        <a:rPr lang="ar-S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ﻓﺎﻳﻞ ﻫﺎي ﻧﺴﺨﻪ ﺑﺮداري ﺷﺪه را ﺣﺬف ﻣﻲ ﻛﻨﺪ.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Debug Dump Files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ﺳﻄﻞ ﺑﺎزﻳﺎﻓﺖ را ﺧﺎﻟﻲ ﻛﺮده و ﻫﻤﻪ ﻓﺎﻳﻞ ﻫﺎي آن را ﺣﺬف ﻣﻲ ﻛﻨﺪ.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Recycle Bin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ﺣﺬف ﻓﺎﻳﻞ ﻫﺎي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log</a:t>
                      </a:r>
                      <a:r>
                        <a:rPr lang="ar-S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ﻛﻪ ﻫﻨﮕﺎم ﻧﺼﺐ ﻳﻚ ﺑﺮﻧﺎﻣﻪ اﻳﺠﺎد ﻣﻲ ﺷﻮﻧﺪ.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Setup Log file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ﺣﺬف ﻓﺎﻳﻞ ﻫﺎي ﻣﻮﻗﺘﻲ ﻛﻪ ﻫﻨﮕﺎم اﺟﺮاي ﻳﻚ ﺑﺮﻧﺎﻣﻪ اﻳﺠﺎد ﺷﺪه و ﺣﺬف ﻧﺸﺪه اﻧﺪ.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Temporary files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ﺣﺬف ﻓﺎﻳﻞ ﻫﺎﻳﻲ ﻛﻪ ﺗﻮﺳﻂ ﺑﺎزي ﻫﺎي راﻳﺎﻧﻪ اي اﻳﺠﺎد ﻣﻲ ﺷﻮﻧﺪ.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Game Statistics files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648">
                <a:tc>
                  <a:txBody>
                    <a:bodyPr/>
                    <a:lstStyle/>
                    <a:p>
                      <a:pPr algn="r" rtl="1"/>
                      <a:r>
                        <a:rPr lang="ar-S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ﺣﺬف ﻓﺎﻳﻞ ﻫﺎﻳﻲ ﻛﻪ ﻫﻨﮕﺎم ﺑﺮوز ﻳﻚ ﺧﻄﺎ اﻳﺠﺎد ﻣﻲ ﺷﻮﻧﺪ.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Error Reporting file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115616" y="920143"/>
            <a:ext cx="6316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b="1" dirty="0" smtClean="0"/>
              <a:t> </a:t>
            </a:r>
            <a:r>
              <a:rPr lang="ar-SA" sz="2000" b="1" dirty="0" smtClean="0"/>
              <a:t>ﺟﺪول ‏</a:t>
            </a:r>
            <a:r>
              <a:rPr lang="fa-IR" sz="2000" b="1" dirty="0" smtClean="0"/>
              <a:t>6</a:t>
            </a:r>
            <a:r>
              <a:rPr lang="ar-SA" sz="2000" b="1" dirty="0" smtClean="0"/>
              <a:t> </a:t>
            </a:r>
            <a:r>
              <a:rPr lang="fa-IR" sz="2000" b="1" dirty="0" smtClean="0"/>
              <a:t>–</a:t>
            </a:r>
            <a:r>
              <a:rPr lang="ar-SA" sz="2000" b="1" dirty="0" smtClean="0"/>
              <a:t> ٢</a:t>
            </a:r>
            <a:r>
              <a:rPr lang="fa-IR" sz="2000" b="1" dirty="0" smtClean="0"/>
              <a:t>-</a:t>
            </a:r>
            <a:r>
              <a:rPr lang="ar-SA" sz="2000" b="1" dirty="0" smtClean="0"/>
              <a:t>  </a:t>
            </a:r>
            <a:r>
              <a:rPr lang="ar-SA" sz="2000" b="1" dirty="0"/>
              <a:t>ﻓﺎﻳﻞ ﻫﺎي ﻗﺎﺑﻞ ﺣﺬ </a:t>
            </a:r>
            <a:r>
              <a:rPr lang="fa-IR" sz="2000" b="1" dirty="0" smtClean="0"/>
              <a:t>ف</a:t>
            </a:r>
            <a:r>
              <a:rPr lang="ar-SA" sz="2000" b="1" dirty="0" smtClean="0"/>
              <a:t> </a:t>
            </a:r>
            <a:r>
              <a:rPr lang="ar-SA" sz="2000" b="1" dirty="0"/>
              <a:t>در </a:t>
            </a:r>
            <a:r>
              <a:rPr lang="ar-SA" sz="2000" b="1" dirty="0" smtClean="0"/>
              <a:t>ﭘﻨﺠﺮه</a:t>
            </a:r>
            <a:r>
              <a:rPr lang="fa-IR" sz="2000" b="1" dirty="0" smtClean="0"/>
              <a:t>   </a:t>
            </a:r>
            <a:r>
              <a:rPr lang="en-US" sz="2000" b="1" dirty="0"/>
              <a:t>Disk Clean up</a:t>
            </a:r>
            <a:r>
              <a:rPr lang="fa-IR" b="1" dirty="0" smtClean="0"/>
              <a:t> 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18"/>
    </mc:Choice>
    <mc:Fallback xmlns="">
      <p:transition spd="slow" advTm="6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84792"/>
            <a:ext cx="8373616" cy="5347708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6-  </a:t>
            </a:r>
            <a:r>
              <a:rPr lang="fa-IR" sz="2500" dirty="0">
                <a:cs typeface="B Yagut" panose="00000400000000000000" pitchFamily="2" charset="-78"/>
              </a:rPr>
              <a:t>ﺑﺮاي ﭘﺎك ﻛﺮدن ﻓﺎﻳﻞ ﻫﺎي ﺳﻴﺴﺘﻤﻲ روي </a:t>
            </a:r>
            <a:r>
              <a:rPr lang="fa-IR" sz="2500" dirty="0" smtClean="0">
                <a:cs typeface="B Yagut" panose="00000400000000000000" pitchFamily="2" charset="-78"/>
              </a:rPr>
              <a:t>دﻛﻤﻪ</a:t>
            </a:r>
            <a:r>
              <a:rPr lang="en-US" sz="2500" dirty="0" smtClean="0">
                <a:cs typeface="B Yagut" panose="00000400000000000000" pitchFamily="2" charset="-78"/>
              </a:rPr>
              <a:t>Clean </a:t>
            </a:r>
            <a:r>
              <a:rPr lang="en-US" sz="2500" dirty="0">
                <a:cs typeface="B Yagut" panose="00000400000000000000" pitchFamily="2" charset="-78"/>
              </a:rPr>
              <a:t>up </a:t>
            </a:r>
            <a:r>
              <a:rPr lang="en-US" sz="2500" dirty="0" smtClean="0">
                <a:cs typeface="B Yagut" panose="00000400000000000000" pitchFamily="2" charset="-78"/>
              </a:rPr>
              <a:t>system files </a:t>
            </a:r>
            <a:r>
              <a:rPr lang="fa-IR" sz="2500" dirty="0">
                <a:cs typeface="B Yagut" panose="00000400000000000000" pitchFamily="2" charset="-78"/>
              </a:rPr>
              <a:t>ﻛﻠﻴﻚ ﻛﻨﻴﺪ ﺗﺎ ﺳﺮﺑﺮگ </a:t>
            </a:r>
            <a:r>
              <a:rPr lang="en-US" sz="2500" dirty="0">
                <a:cs typeface="B Yagut" panose="00000400000000000000" pitchFamily="2" charset="-78"/>
              </a:rPr>
              <a:t>More </a:t>
            </a:r>
            <a:r>
              <a:rPr lang="en-US" sz="2500" dirty="0" smtClean="0">
                <a:cs typeface="B Yagut" panose="00000400000000000000" pitchFamily="2" charset="-78"/>
              </a:rPr>
              <a:t>options</a:t>
            </a:r>
            <a:r>
              <a:rPr lang="fa-IR" sz="2500" dirty="0" smtClean="0">
                <a:cs typeface="B Yagut" panose="00000400000000000000" pitchFamily="2" charset="-78"/>
              </a:rPr>
              <a:t>ﺑﻪ </a:t>
            </a:r>
            <a:r>
              <a:rPr lang="fa-IR" sz="2500" dirty="0">
                <a:cs typeface="B Yagut" panose="00000400000000000000" pitchFamily="2" charset="-78"/>
              </a:rPr>
              <a:t>ﺷﻤﺎ ﻧﻤﺎﻳﺶ داده </a:t>
            </a:r>
            <a:r>
              <a:rPr lang="fa-IR" sz="2500" dirty="0" smtClean="0">
                <a:cs typeface="B Yagut" panose="00000400000000000000" pitchFamily="2" charset="-78"/>
              </a:rPr>
              <a:t>ﺷﻮد(ﺷﻜﻞ‏6 </a:t>
            </a:r>
            <a:r>
              <a:rPr lang="fa-IR" sz="2500" dirty="0">
                <a:cs typeface="B Yagut" panose="00000400000000000000" pitchFamily="2" charset="-78"/>
              </a:rPr>
              <a:t>-٦).			</a:t>
            </a:r>
          </a:p>
          <a:p>
            <a:pPr marL="0" indent="0" algn="just" rtl="1">
              <a:buNone/>
            </a:pPr>
            <a:r>
              <a:rPr lang="fa-IR" sz="2500" dirty="0">
                <a:cs typeface="B Yagut" panose="00000400000000000000" pitchFamily="2" charset="-78"/>
              </a:rPr>
              <a:t>7</a:t>
            </a:r>
            <a:r>
              <a:rPr lang="fa-IR" sz="2500" dirty="0" smtClean="0">
                <a:cs typeface="B Yagut" panose="00000400000000000000" pitchFamily="2" charset="-78"/>
              </a:rPr>
              <a:t>- </a:t>
            </a:r>
            <a:r>
              <a:rPr lang="fa-IR" sz="2500" dirty="0">
                <a:cs typeface="B Yagut" panose="00000400000000000000" pitchFamily="2" charset="-78"/>
              </a:rPr>
              <a:t>ﺑﺎ ﻛﻠﻴﻚ روي </a:t>
            </a:r>
            <a:r>
              <a:rPr lang="fa-IR" sz="2500" dirty="0" smtClean="0">
                <a:cs typeface="B Yagut" panose="00000400000000000000" pitchFamily="2" charset="-78"/>
              </a:rPr>
              <a:t>ﮔﺰﻳﻨﻪ</a:t>
            </a:r>
            <a:r>
              <a:rPr lang="en-US" sz="2500" dirty="0">
                <a:cs typeface="B Yagut" panose="00000400000000000000" pitchFamily="2" charset="-78"/>
              </a:rPr>
              <a:t> Clean up </a:t>
            </a:r>
            <a:r>
              <a:rPr lang="en-US" sz="2500" dirty="0" smtClean="0">
                <a:cs typeface="B Yagut" panose="00000400000000000000" pitchFamily="2" charset="-78"/>
              </a:rPr>
              <a:t>system  </a:t>
            </a:r>
            <a:r>
              <a:rPr lang="fa-IR" sz="2500" dirty="0" smtClean="0">
                <a:cs typeface="B Yagut" panose="00000400000000000000" pitchFamily="2" charset="-78"/>
              </a:rPr>
              <a:t>در ﻗﺴﻤﺖ </a:t>
            </a:r>
            <a:r>
              <a:rPr lang="en-US" sz="2500" dirty="0" smtClean="0">
                <a:cs typeface="B Yagut" panose="00000400000000000000" pitchFamily="2" charset="-78"/>
              </a:rPr>
              <a:t>Programs and Features</a:t>
            </a:r>
            <a:r>
              <a:rPr lang="fa-IR" sz="2500" dirty="0" smtClean="0">
                <a:cs typeface="B Yagut" panose="00000400000000000000" pitchFamily="2" charset="-78"/>
              </a:rPr>
              <a:t>در اﻳﻦ ﻛﺎدر (ﺷﻜﻞ ‏6- </a:t>
            </a:r>
            <a:r>
              <a:rPr lang="fa-IR" sz="2500" dirty="0">
                <a:cs typeface="B Yagut" panose="00000400000000000000" pitchFamily="2" charset="-78"/>
              </a:rPr>
              <a:t>٦)، </a:t>
            </a:r>
            <a:r>
              <a:rPr lang="fa-IR" sz="2500" dirty="0" smtClean="0">
                <a:cs typeface="B Yagut" panose="00000400000000000000" pitchFamily="2" charset="-78"/>
              </a:rPr>
              <a:t>ﭘﻨﺠﺮه </a:t>
            </a:r>
            <a:r>
              <a:rPr lang="en-US" sz="2500" dirty="0" smtClean="0">
                <a:cs typeface="B Yagut" panose="00000400000000000000" pitchFamily="2" charset="-78"/>
              </a:rPr>
              <a:t>Programs </a:t>
            </a:r>
            <a:r>
              <a:rPr lang="en-US" sz="2500" dirty="0">
                <a:cs typeface="B Yagut" panose="00000400000000000000" pitchFamily="2" charset="-78"/>
              </a:rPr>
              <a:t>and </a:t>
            </a:r>
            <a:r>
              <a:rPr lang="en-US" sz="2500" dirty="0" smtClean="0">
                <a:cs typeface="B Yagut" panose="00000400000000000000" pitchFamily="2" charset="-78"/>
              </a:rPr>
              <a:t>Features</a:t>
            </a:r>
            <a:r>
              <a:rPr lang="fa-IR" sz="2500" dirty="0" smtClean="0">
                <a:cs typeface="B Yagut" panose="00000400000000000000" pitchFamily="2" charset="-78"/>
              </a:rPr>
              <a:t>ﺑﺎز </a:t>
            </a:r>
            <a:r>
              <a:rPr lang="fa-IR" sz="2500" dirty="0">
                <a:cs typeface="B Yagut" panose="00000400000000000000" pitchFamily="2" charset="-78"/>
              </a:rPr>
              <a:t>ﺷﺪه و اﻣﻜﺎن ﺣﺬف ﺑﺮﻧﺎﻣﻪ ﻫﺎي ﻧﺼﺐ ﺷﺪه روي ﺳﻴﺴﺘﻢ ﺑﻪ ﺷﻤﺎ داده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ﻣﻲ ﺷﻮد.</a:t>
            </a:r>
          </a:p>
          <a:p>
            <a:pPr marL="0" indent="0" algn="just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8- </a:t>
            </a:r>
            <a:r>
              <a:rPr lang="fa-IR" sz="2500" dirty="0">
                <a:cs typeface="B Yagut" panose="00000400000000000000" pitchFamily="2" charset="-78"/>
              </a:rPr>
              <a:t>ﺑﺎ ﻛﻠﻴﻚ </a:t>
            </a:r>
            <a:r>
              <a:rPr lang="fa-IR" sz="2500" dirty="0" smtClean="0">
                <a:cs typeface="B Yagut" panose="00000400000000000000" pitchFamily="2" charset="-78"/>
              </a:rPr>
              <a:t>رويﮔﺰﻳﻨﻪ </a:t>
            </a:r>
            <a:r>
              <a:rPr lang="en-US" sz="2500" dirty="0">
                <a:cs typeface="B Yagut" panose="00000400000000000000" pitchFamily="2" charset="-78"/>
              </a:rPr>
              <a:t>Clean </a:t>
            </a:r>
            <a:r>
              <a:rPr lang="en-US" sz="2500" dirty="0" smtClean="0">
                <a:cs typeface="B Yagut" panose="00000400000000000000" pitchFamily="2" charset="-78"/>
              </a:rPr>
              <a:t>up</a:t>
            </a:r>
            <a:r>
              <a:rPr lang="fa-IR" sz="2500" dirty="0" smtClean="0">
                <a:cs typeface="B Yagut" panose="00000400000000000000" pitchFamily="2" charset="-78"/>
              </a:rPr>
              <a:t>درﻗﺴﻤﺖ </a:t>
            </a:r>
            <a:r>
              <a:rPr lang="en-US" sz="2500" dirty="0">
                <a:cs typeface="B Yagut" panose="00000400000000000000" pitchFamily="2" charset="-78"/>
              </a:rPr>
              <a:t>System Restore and </a:t>
            </a:r>
            <a:r>
              <a:rPr lang="fa-IR" sz="2500" dirty="0" smtClean="0">
                <a:cs typeface="B Yagut" panose="00000400000000000000" pitchFamily="2" charset="-78"/>
              </a:rPr>
              <a:t>     </a:t>
            </a:r>
            <a:r>
              <a:rPr lang="en-US" sz="2500" dirty="0" smtClean="0">
                <a:cs typeface="B Yagut" panose="00000400000000000000" pitchFamily="2" charset="-78"/>
              </a:rPr>
              <a:t>Shadow Copies</a:t>
            </a:r>
            <a:r>
              <a:rPr lang="fa-IR" sz="2500" dirty="0" smtClean="0">
                <a:cs typeface="B Yagut" panose="00000400000000000000" pitchFamily="2" charset="-78"/>
              </a:rPr>
              <a:t>(ﺷﻜﻞ‏6-٦)،ﻣﻲﺗﻮاﻧﻴﺪ </a:t>
            </a:r>
            <a:r>
              <a:rPr lang="fa-IR" sz="2500" dirty="0">
                <a:cs typeface="B Yagut" panose="00000400000000000000" pitchFamily="2" charset="-78"/>
              </a:rPr>
              <a:t>ﻧﻘﺎط </a:t>
            </a:r>
            <a:r>
              <a:rPr lang="fa-IR" sz="2500" dirty="0" smtClean="0">
                <a:cs typeface="B Yagut" panose="00000400000000000000" pitchFamily="2" charset="-78"/>
              </a:rPr>
              <a:t>ﺑﺎزﻳﺎﺑﻲ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ﺳﻴﺴﺘﻢ </a:t>
            </a:r>
            <a:r>
              <a:rPr lang="fa-IR" sz="2500" dirty="0">
                <a:cs typeface="B Yagut" panose="00000400000000000000" pitchFamily="2" charset="-78"/>
              </a:rPr>
              <a:t>را ﺣﺬف </a:t>
            </a:r>
            <a:r>
              <a:rPr lang="fa-IR" sz="2500" dirty="0" smtClean="0">
                <a:cs typeface="B Yagut" panose="00000400000000000000" pitchFamily="2" charset="-78"/>
              </a:rPr>
              <a:t>ﻛﻨﻴﺪ.نقاط بازیابی (</a:t>
            </a:r>
            <a:r>
              <a:rPr lang="en-US" sz="2500" dirty="0" smtClean="0">
                <a:cs typeface="B Yagut" panose="00000400000000000000" pitchFamily="2" charset="-78"/>
              </a:rPr>
              <a:t>Restore Point</a:t>
            </a:r>
            <a:r>
              <a:rPr lang="fa-IR" sz="2500" dirty="0" smtClean="0">
                <a:cs typeface="B Yagut" panose="00000400000000000000" pitchFamily="2" charset="-78"/>
              </a:rPr>
              <a:t>)امکان برگرداندن سیستم به تاریخی مشخص را به شما می دهند.</a:t>
            </a:r>
          </a:p>
          <a:p>
            <a:pPr marL="0" indent="0" algn="just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9- </a:t>
            </a:r>
            <a:r>
              <a:rPr lang="fa-IR" sz="2500" dirty="0">
                <a:cs typeface="B Yagut" panose="00000400000000000000" pitchFamily="2" charset="-78"/>
              </a:rPr>
              <a:t>در ﭘﺎﻳﺎن روي دﻛﻤﻪ  </a:t>
            </a:r>
            <a:r>
              <a:rPr lang="en-US" sz="2500" dirty="0" smtClean="0">
                <a:cs typeface="B Yagut" panose="00000400000000000000" pitchFamily="2" charset="-78"/>
              </a:rPr>
              <a:t>ok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ﻛﻠﻴﻚ ﻛﻨﻴﺪ.</a:t>
            </a:r>
          </a:p>
          <a:p>
            <a:pPr marL="0" indent="0" algn="just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algn="just" rtl="1"/>
            <a:endParaRPr lang="en-US" sz="2000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2"/>
    </mc:Choice>
    <mc:Fallback xmlns="">
      <p:transition spd="slow" advTm="15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264696"/>
          </a:xfrm>
        </p:spPr>
        <p:txBody>
          <a:bodyPr>
            <a:normAutofit/>
          </a:bodyPr>
          <a:lstStyle/>
          <a:p>
            <a:pPr algn="just" rtl="1"/>
            <a:endParaRPr lang="en-US" sz="2000" dirty="0" smtClean="0">
              <a:cs typeface="B Yagut" panose="00000400000000000000" pitchFamily="2" charset="-78"/>
            </a:endParaRPr>
          </a:p>
          <a:p>
            <a:pPr algn="just" rtl="1"/>
            <a:endParaRPr lang="en-US" sz="2000" dirty="0" smtClean="0">
              <a:cs typeface="B Yagut" panose="00000400000000000000" pitchFamily="2" charset="-78"/>
            </a:endParaRPr>
          </a:p>
          <a:p>
            <a:pPr algn="just" rtl="1"/>
            <a:endParaRPr lang="en-US" sz="2000" dirty="0" smtClean="0">
              <a:cs typeface="B Yagut" panose="00000400000000000000" pitchFamily="2" charset="-78"/>
            </a:endParaRPr>
          </a:p>
          <a:p>
            <a:pPr algn="just" rtl="1"/>
            <a:endParaRPr lang="en-US" sz="2000" dirty="0" smtClean="0">
              <a:cs typeface="B Yagut" panose="00000400000000000000" pitchFamily="2" charset="-78"/>
            </a:endParaRPr>
          </a:p>
          <a:p>
            <a:pPr algn="just" rtl="1"/>
            <a:endParaRPr lang="en-US" sz="2000" dirty="0" smtClean="0">
              <a:cs typeface="B Yagut" panose="00000400000000000000" pitchFamily="2" charset="-78"/>
            </a:endParaRPr>
          </a:p>
          <a:p>
            <a:pPr algn="just" rtl="1"/>
            <a:endParaRPr lang="en-US" sz="2000" dirty="0" smtClean="0">
              <a:cs typeface="B Yagut" panose="00000400000000000000" pitchFamily="2" charset="-78"/>
            </a:endParaRPr>
          </a:p>
          <a:p>
            <a:pPr algn="just" rtl="1"/>
            <a:endParaRPr lang="en-US" sz="2000" dirty="0" smtClean="0">
              <a:cs typeface="B Yagut" panose="00000400000000000000" pitchFamily="2" charset="-78"/>
            </a:endParaRPr>
          </a:p>
          <a:p>
            <a:pPr algn="just" rtl="1"/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34591" y="5949280"/>
            <a:ext cx="3564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cs typeface="B Yagut" panose="00000400000000000000" pitchFamily="2" charset="-78"/>
              </a:rPr>
              <a:t>ﺷﻜﻞ </a:t>
            </a:r>
            <a:r>
              <a:rPr lang="fa-IR" b="1" dirty="0" smtClean="0">
                <a:cs typeface="B Yagut" panose="00000400000000000000" pitchFamily="2" charset="-78"/>
              </a:rPr>
              <a:t>‏6 -6- کادر  </a:t>
            </a:r>
            <a:r>
              <a:rPr lang="en-US" b="1" dirty="0"/>
              <a:t>More Options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DBB90-F2F8-429D-9BC7-91304C153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176" y="1196752"/>
            <a:ext cx="3743325" cy="4533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4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54"/>
    </mc:Choice>
    <mc:Fallback xmlns="">
      <p:transition spd="slow" advTm="45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269" y="662980"/>
            <a:ext cx="7983468" cy="1200329"/>
          </a:xfrm>
          <a:solidFill>
            <a:schemeClr val="accent6">
              <a:lumMod val="75000"/>
              <a:alpha val="1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a-IR" sz="3600" b="1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4- ﻳﻜپارچه ﺳﺎزي ﻓﻀﺎي دﻳﺴﻚ </a:t>
            </a:r>
            <a:br>
              <a:rPr lang="fa-IR" sz="3600" b="1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</a:br>
            <a:r>
              <a:rPr lang="en-US" sz="3600" b="1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Disk</a:t>
            </a:r>
            <a:r>
              <a:rPr lang="fa-IR" sz="3600" b="1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Defragmenter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68" y="2082562"/>
            <a:ext cx="8229600" cy="4525963"/>
          </a:xfr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normAutofit/>
          </a:bodyPr>
          <a:lstStyle/>
          <a:p>
            <a:pPr algn="just" rtl="1"/>
            <a:r>
              <a:rPr lang="fa-IR" sz="2500" dirty="0" smtClean="0">
                <a:cs typeface="B Yagut" panose="00000400000000000000" pitchFamily="2" charset="-78"/>
              </a:rPr>
              <a:t>ﻛﺎر </a:t>
            </a:r>
            <a:r>
              <a:rPr lang="fa-IR" sz="2500" dirty="0">
                <a:cs typeface="B Yagut" panose="00000400000000000000" pitchFamily="2" charset="-78"/>
              </a:rPr>
              <a:t>ﺑﺎ ﻓﺎﻳﻞ ﻫﺎ در ﻃﻮﻻﻧﻲ ﻣﺪت ﺑﺎﻋﺚ اﻳﺠﺎد ﭘﺮاﻛﻨﺪﮔﻲ در دﻳﺴﻚ ﺳﺨﺖ و ﻛﻨﺪ ﺷﺪن ﺳﺮﻋﺖ دﺳﺘﺮﺳﻲ ﺑﻪ اﻃﻼﻋﺎت دﻳﺴﻚ ﺳﺨﺖ ﻣﻲ ﺷﻮد.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just" rtl="1"/>
            <a:r>
              <a:rPr lang="fa-IR" sz="2500" dirty="0" smtClean="0">
                <a:cs typeface="B Yagut" panose="00000400000000000000" pitchFamily="2" charset="-78"/>
              </a:rPr>
              <a:t>ﺑﺮاي </a:t>
            </a:r>
            <a:r>
              <a:rPr lang="fa-IR" sz="2500" dirty="0">
                <a:cs typeface="B Yagut" panose="00000400000000000000" pitchFamily="2" charset="-78"/>
              </a:rPr>
              <a:t>ﻳﻜﭙﺎرﭼﻪ ﺳﺎزي ﻓﻀﺎي دﻳﺴﻚ و رﻓﻊ ﮔﺴﻴﺨﺘﮕﻲ ﻓﺎﻳﻞ ﻫﺎ و ﻋﺪم ﻣﺠﺎورت ﻓﺎﻳﻞ ﻫﺎيﻳﻚ دﻳﺴﻚ، از </a:t>
            </a:r>
            <a:r>
              <a:rPr lang="fa-IR" sz="2500" dirty="0" smtClean="0">
                <a:cs typeface="B Yagut" panose="00000400000000000000" pitchFamily="2" charset="-78"/>
              </a:rPr>
              <a:t>ﺑﺮﻧﺎﻣﻪ(</a:t>
            </a:r>
            <a:r>
              <a:rPr lang="en-US" sz="2500" dirty="0" smtClean="0">
                <a:cs typeface="B Yagut" panose="00000400000000000000" pitchFamily="2" charset="-78"/>
              </a:rPr>
              <a:t>(Disk </a:t>
            </a:r>
            <a:r>
              <a:rPr lang="en-US" sz="2500" dirty="0">
                <a:cs typeface="B Yagut" panose="00000400000000000000" pitchFamily="2" charset="-78"/>
              </a:rPr>
              <a:t>D</a:t>
            </a:r>
            <a:r>
              <a:rPr lang="en-US" sz="2800" dirty="0" smtClean="0">
                <a:cs typeface="B Yagut" panose="00000400000000000000" pitchFamily="2" charset="-78"/>
              </a:rPr>
              <a:t>efragmenter</a:t>
            </a:r>
            <a:r>
              <a:rPr lang="en-US" sz="2800" b="1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اﺳﺘﻔﺎده </a:t>
            </a:r>
            <a:r>
              <a:rPr lang="fa-IR" sz="2500" dirty="0">
                <a:cs typeface="B Yagut" panose="00000400000000000000" pitchFamily="2" charset="-78"/>
              </a:rPr>
              <a:t>ﻣﻲ ﺷﻮد.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3000" dirty="0">
                <a:cs typeface="B Yagut" panose="00000400000000000000" pitchFamily="2" charset="-78"/>
              </a:rPr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3604" y="43455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ﺑﺮاي ﻛﺎر ﺑﺎ اﻳﻦ ﺑﺮﻧﺎﻣﻪ ﻣﺮاﺣﻞ زﻳﺮ را دﻧﺒﺎل ﻛﻨﻴﺪ:	</a:t>
            </a:r>
            <a:br>
              <a:rPr lang="fa-IR" sz="2500" dirty="0" smtClean="0">
                <a:cs typeface="B Yagut" panose="00000400000000000000" pitchFamily="2" charset="-78"/>
              </a:rPr>
            </a:br>
            <a:r>
              <a:rPr lang="fa-IR" sz="2500" dirty="0" smtClean="0">
                <a:cs typeface="B Yagut" panose="00000400000000000000" pitchFamily="2" charset="-78"/>
              </a:rPr>
              <a:t>  1- ﻳﻜﻲ از دو روش زﻳﺮ را اﻧﺠﺎم دﻫﻴﺪ: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575505" y="5557719"/>
            <a:ext cx="8003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cs typeface="B Yagut" panose="00000400000000000000" pitchFamily="2" charset="-78"/>
              </a:rPr>
              <a:t>Start  </a:t>
            </a:r>
            <a:r>
              <a:rPr lang="fa-IR" b="1" dirty="0">
                <a:cs typeface="B Yagut" panose="00000400000000000000" pitchFamily="2" charset="-78"/>
              </a:rPr>
              <a:t>    </a:t>
            </a:r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en-US" b="1" dirty="0" smtClean="0">
                <a:cs typeface="B Yagut" panose="00000400000000000000" pitchFamily="2" charset="-78"/>
              </a:rPr>
              <a:t> </a:t>
            </a:r>
            <a:r>
              <a:rPr lang="en-US" b="1" dirty="0">
                <a:cs typeface="B Yagut" panose="00000400000000000000" pitchFamily="2" charset="-78"/>
              </a:rPr>
              <a:t>All programs</a:t>
            </a:r>
            <a:r>
              <a:rPr lang="fa-IR" b="1" dirty="0">
                <a:cs typeface="B Yagut" panose="00000400000000000000" pitchFamily="2" charset="-78"/>
              </a:rPr>
              <a:t>    </a:t>
            </a:r>
            <a:r>
              <a:rPr lang="en-US" b="1" dirty="0">
                <a:cs typeface="B Yagut" panose="00000400000000000000" pitchFamily="2" charset="-78"/>
              </a:rPr>
              <a:t> </a:t>
            </a:r>
            <a:r>
              <a:rPr lang="fa-IR" b="1" dirty="0">
                <a:cs typeface="B Yagut" panose="00000400000000000000" pitchFamily="2" charset="-78"/>
              </a:rPr>
              <a:t>   </a:t>
            </a:r>
            <a:r>
              <a:rPr lang="en-US" b="1" dirty="0">
                <a:cs typeface="B Yagut" panose="00000400000000000000" pitchFamily="2" charset="-78"/>
              </a:rPr>
              <a:t>  Accessories</a:t>
            </a:r>
            <a:r>
              <a:rPr lang="fa-IR" b="1" dirty="0">
                <a:cs typeface="B Yagut" panose="00000400000000000000" pitchFamily="2" charset="-78"/>
              </a:rPr>
              <a:t>     </a:t>
            </a:r>
            <a:r>
              <a:rPr lang="en-US" b="1" dirty="0">
                <a:cs typeface="B Yagut" panose="00000400000000000000" pitchFamily="2" charset="-78"/>
              </a:rPr>
              <a:t>   System tools </a:t>
            </a:r>
            <a:r>
              <a:rPr lang="fa-IR" b="1" dirty="0">
                <a:cs typeface="B Yagut" panose="00000400000000000000" pitchFamily="2" charset="-78"/>
              </a:rPr>
              <a:t>         </a:t>
            </a:r>
            <a:r>
              <a:rPr lang="en-US" b="1" dirty="0" smtClean="0">
                <a:cs typeface="B Yagut" panose="00000400000000000000" pitchFamily="2" charset="-78"/>
              </a:rPr>
              <a:t>Disk</a:t>
            </a:r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en-US" b="1" dirty="0" smtClean="0">
                <a:cs typeface="B Yagut" panose="00000400000000000000" pitchFamily="2" charset="-78"/>
              </a:rPr>
              <a:t>Defragmenter</a:t>
            </a:r>
            <a:endParaRPr lang="fa-IR" b="1" dirty="0">
              <a:cs typeface="B Yagut" panose="00000400000000000000" pitchFamily="2" charset="-78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71800" y="5709768"/>
            <a:ext cx="42015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33931" y="5707797"/>
            <a:ext cx="27613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012160" y="5707797"/>
            <a:ext cx="42015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259632" y="5737497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1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80"/>
    </mc:Choice>
    <mc:Fallback xmlns="">
      <p:transition spd="slow" advTm="41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6336704"/>
          </a:xfrm>
        </p:spPr>
        <p:txBody>
          <a:bodyPr>
            <a:normAutofit/>
          </a:bodyPr>
          <a:lstStyle/>
          <a:p>
            <a:pPr algn="r" rtl="1"/>
            <a:endParaRPr lang="en-US" dirty="0"/>
          </a:p>
          <a:p>
            <a:pPr algn="r" rtl="1"/>
            <a:endParaRPr lang="en-US" dirty="0" smtClean="0"/>
          </a:p>
          <a:p>
            <a:pPr algn="r" rtl="1"/>
            <a:endParaRPr lang="en-US" dirty="0"/>
          </a:p>
          <a:p>
            <a:pPr algn="r" rtl="1"/>
            <a:endParaRPr lang="en-US" dirty="0" smtClean="0"/>
          </a:p>
          <a:p>
            <a:pPr algn="r" rtl="1"/>
            <a:endParaRPr lang="en-US" dirty="0"/>
          </a:p>
          <a:p>
            <a:pPr algn="r" rtl="1"/>
            <a:endParaRPr lang="en-US" dirty="0" smtClean="0"/>
          </a:p>
          <a:p>
            <a:pPr algn="r" rtl="1"/>
            <a:endParaRPr lang="en-US" dirty="0"/>
          </a:p>
          <a:p>
            <a:pPr algn="r" rtl="1"/>
            <a:endParaRPr lang="en-US" dirty="0" smtClean="0"/>
          </a:p>
          <a:p>
            <a:pPr algn="r" rtl="1"/>
            <a:endParaRPr lang="en-US" dirty="0" smtClean="0"/>
          </a:p>
          <a:p>
            <a:pPr algn="ctr" rtl="1"/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2733637" y="6134149"/>
            <a:ext cx="3017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600" b="1" dirty="0">
                <a:cs typeface="B Yagut" panose="00000400000000000000" pitchFamily="2" charset="-78"/>
              </a:rPr>
              <a:t>ﺷﻜﻞ </a:t>
            </a:r>
            <a:r>
              <a:rPr lang="fa-IR" sz="1600" b="1" dirty="0" smtClean="0">
                <a:cs typeface="B Yagut" panose="00000400000000000000" pitchFamily="2" charset="-78"/>
              </a:rPr>
              <a:t>‏6- </a:t>
            </a:r>
            <a:r>
              <a:rPr lang="fa-IR" sz="1600" b="1" dirty="0">
                <a:cs typeface="B Yagut" panose="00000400000000000000" pitchFamily="2" charset="-78"/>
              </a:rPr>
              <a:t>٧ - ﻛﺎدر ﺧﺼﻮﺻﻴﺎت ﻳﻚ دراﻳﻮ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C160E4-97A3-4EC8-B2F4-16F81918E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84" y="2061750"/>
            <a:ext cx="3669255" cy="3940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23528" y="411387"/>
            <a:ext cx="8229600" cy="15407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 یا روي دراﻳﻮ ﻣﻮرد ﻧﻈﺮ در ﭘﻨﺠﺮه </a:t>
            </a:r>
            <a:r>
              <a:rPr lang="en-US" sz="2500" dirty="0" smtClean="0">
                <a:cs typeface="B Yagut" panose="00000400000000000000" pitchFamily="2" charset="-78"/>
              </a:rPr>
              <a:t>Computer</a:t>
            </a:r>
            <a:r>
              <a:rPr lang="fa-IR" sz="2500" dirty="0" smtClean="0">
                <a:cs typeface="B Yagut" panose="00000400000000000000" pitchFamily="2" charset="-78"/>
              </a:rPr>
              <a:t>ﻛﻠﻴﻚ راﺳﺖ ﻛﺮده و ﮔﺰﻳﻨﻪ </a:t>
            </a:r>
            <a:r>
              <a:rPr lang="en-US" sz="2500" dirty="0" smtClean="0">
                <a:cs typeface="B Yagut" panose="00000400000000000000" pitchFamily="2" charset="-78"/>
              </a:rPr>
              <a:t>Properties </a:t>
            </a:r>
            <a:r>
              <a:rPr lang="fa-IR" sz="2500" dirty="0" smtClean="0">
                <a:cs typeface="B Yagut" panose="00000400000000000000" pitchFamily="2" charset="-78"/>
              </a:rPr>
              <a:t>را اﻧﺘﺨﺎب ﻛﻨﻴﺪ. 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در ﻛﺎدري ﻛﻪ ﺑﺎز ﻣﻲ ﺷﻮد، در ﻗﺴﻤﺖ </a:t>
            </a:r>
            <a:r>
              <a:rPr lang="en-US" sz="2500" dirty="0" smtClean="0">
                <a:cs typeface="B Yagut" panose="00000400000000000000" pitchFamily="2" charset="-78"/>
              </a:rPr>
              <a:t> Defragmentation</a:t>
            </a:r>
            <a:r>
              <a:rPr lang="fa-IR" sz="2500" dirty="0" smtClean="0">
                <a:cs typeface="B Yagut" panose="00000400000000000000" pitchFamily="2" charset="-78"/>
              </a:rPr>
              <a:t>از ﺳﺮﺑﺮگ </a:t>
            </a:r>
            <a:r>
              <a:rPr lang="en-US" sz="2500" dirty="0" smtClean="0">
                <a:cs typeface="B Yagut" panose="00000400000000000000" pitchFamily="2" charset="-78"/>
              </a:rPr>
              <a:t>tools ، </a:t>
            </a:r>
            <a:r>
              <a:rPr lang="fa-IR" sz="2500" dirty="0" smtClean="0">
                <a:cs typeface="B Yagut" panose="00000400000000000000" pitchFamily="2" charset="-78"/>
              </a:rPr>
              <a:t>روي ﮔﺰﻳﻨﻪ </a:t>
            </a:r>
            <a:r>
              <a:rPr lang="en-US" sz="2500" dirty="0" smtClean="0">
                <a:cs typeface="B Yagut" panose="00000400000000000000" pitchFamily="2" charset="-78"/>
              </a:rPr>
              <a:t>  Defragment now</a:t>
            </a:r>
            <a:r>
              <a:rPr lang="fa-IR" sz="2500" dirty="0" smtClean="0">
                <a:cs typeface="B Yagut" panose="00000400000000000000" pitchFamily="2" charset="-78"/>
              </a:rPr>
              <a:t>ﻛﻠﻴﻚ ﻛﻨﻴﺪ (ﺷﻜﻞ‏6 -٧).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83"/>
    </mc:Choice>
    <mc:Fallback xmlns="">
      <p:transition spd="slow" advTm="21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76673"/>
            <a:ext cx="8507288" cy="2232247"/>
          </a:xfrm>
        </p:spPr>
        <p:txBody>
          <a:bodyPr/>
          <a:lstStyle/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2- </a:t>
            </a:r>
            <a:r>
              <a:rPr lang="fa-IR" sz="2500" dirty="0">
                <a:cs typeface="B Yagut" panose="00000400000000000000" pitchFamily="2" charset="-78"/>
              </a:rPr>
              <a:t>در ﻛﺎدري ﻛﻪ ﺑﺎز ﻣﻲ ﺷﻮد (ﺷﻜﻞ </a:t>
            </a:r>
            <a:r>
              <a:rPr lang="fa-IR" sz="2500" dirty="0" smtClean="0">
                <a:cs typeface="B Yagut" panose="00000400000000000000" pitchFamily="2" charset="-78"/>
              </a:rPr>
              <a:t>‏6 </a:t>
            </a:r>
            <a:r>
              <a:rPr lang="fa-IR" sz="2500" dirty="0">
                <a:cs typeface="B Yagut" panose="00000400000000000000" pitchFamily="2" charset="-78"/>
              </a:rPr>
              <a:t>-٨)، ﻟﻴﺴﺖ دراﻳﻮﻫﺎي ﻗﺎﺑﻞ ﻳﻜﭙﺎرﭼﻪ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  ﺳﺎزي </a:t>
            </a:r>
            <a:r>
              <a:rPr lang="fa-IR" sz="2500" dirty="0">
                <a:cs typeface="B Yagut" panose="00000400000000000000" pitchFamily="2" charset="-78"/>
              </a:rPr>
              <a:t>ﻧﻤﺎﻳﺶ داده ﺷﺪه اﺳﺖ.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ﻗﺒﻞ </a:t>
            </a:r>
            <a:r>
              <a:rPr lang="fa-IR" sz="2500" dirty="0">
                <a:cs typeface="B Yagut" panose="00000400000000000000" pitchFamily="2" charset="-78"/>
              </a:rPr>
              <a:t>از ﻋﻤﻠﻴﺎت ﻳﻜﭙﺎرﭼﻪ ﺳﺎزي، دﻳﺴﻚ را ﺗﺠﺰﻳﻪ و ﺗﺤﻠﻴﻞ ﻛﻨﻴﺪ.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ﺑﺮاي </a:t>
            </a:r>
            <a:r>
              <a:rPr lang="fa-IR" sz="2500" dirty="0">
                <a:cs typeface="B Yagut" panose="00000400000000000000" pitchFamily="2" charset="-78"/>
              </a:rPr>
              <a:t>اﻳﻦ ﻛﺎر اﺑﺘﺪا دراﻳﻮ ﻣﻮرد ﻧﻈﺮ را اﻧﺘﺨﺎب ﻛﺮده، ﺳﭙﺲ روي دﻛﻤﻪ </a:t>
            </a:r>
            <a:r>
              <a:rPr lang="en-US" sz="2500" dirty="0">
                <a:cs typeface="B Yagut" panose="00000400000000000000" pitchFamily="2" charset="-78"/>
              </a:rPr>
              <a:t>Analyze </a:t>
            </a:r>
            <a:r>
              <a:rPr lang="en-US" sz="2500" dirty="0" smtClean="0">
                <a:cs typeface="B Yagut" panose="00000400000000000000" pitchFamily="2" charset="-78"/>
              </a:rPr>
              <a:t>disk</a:t>
            </a:r>
            <a:r>
              <a:rPr lang="fa-IR" sz="2500" dirty="0" smtClean="0">
                <a:cs typeface="B Yagut" panose="00000400000000000000" pitchFamily="2" charset="-78"/>
              </a:rPr>
              <a:t> ﻛﻠﻴﻚ </a:t>
            </a:r>
            <a:r>
              <a:rPr lang="fa-IR" sz="2500" dirty="0">
                <a:cs typeface="B Yagut" panose="00000400000000000000" pitchFamily="2" charset="-78"/>
              </a:rPr>
              <a:t>ﻛﻨﻴﺪ ﺗﺎ ﻋﻤﻠﻴﺎت ﺗﺠﺰﻳﻪ و ﺗﺤﻠﻴﻞ آﻏﺎز ﺷﻮد (ﺷﻜﻞ</a:t>
            </a:r>
            <a:r>
              <a:rPr lang="fa-IR" sz="2500" dirty="0" smtClean="0">
                <a:cs typeface="B Yagut" panose="00000400000000000000" pitchFamily="2" charset="-78"/>
              </a:rPr>
              <a:t>‏6 </a:t>
            </a:r>
            <a:r>
              <a:rPr lang="fa-IR" sz="2500" dirty="0">
                <a:cs typeface="B Yagut" panose="00000400000000000000" pitchFamily="2" charset="-78"/>
              </a:rPr>
              <a:t>-٩).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BC5C8-7377-4B43-9F67-C52AD5BB7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42670"/>
            <a:ext cx="4248472" cy="3518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259632" y="6381328"/>
            <a:ext cx="6768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5" algn="r" rtl="1"/>
            <a:r>
              <a:rPr lang="fa-IR" sz="1600" b="1" dirty="0">
                <a:solidFill>
                  <a:prstClr val="black"/>
                </a:solidFill>
                <a:cs typeface="B Yagut" panose="00000400000000000000" pitchFamily="2" charset="-78"/>
              </a:rPr>
              <a:t>ﺷﻜﻞ </a:t>
            </a:r>
            <a:r>
              <a:rPr lang="fa-IR" sz="16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‏6 </a:t>
            </a:r>
            <a:r>
              <a:rPr lang="fa-IR" sz="1600" b="1" dirty="0">
                <a:solidFill>
                  <a:prstClr val="black"/>
                </a:solidFill>
                <a:cs typeface="B Yagut" panose="00000400000000000000" pitchFamily="2" charset="-78"/>
              </a:rPr>
              <a:t>- ٨ - ﺑﺮﻧﺎﻣﻪ </a:t>
            </a:r>
            <a:r>
              <a:rPr lang="en-US" sz="16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Disk </a:t>
            </a:r>
            <a:r>
              <a:rPr lang="en-US" sz="1600" b="1" dirty="0">
                <a:cs typeface="B Yagut" panose="00000400000000000000" pitchFamily="2" charset="-78"/>
              </a:rPr>
              <a:t>Defragmenter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02"/>
    </mc:Choice>
    <mc:Fallback xmlns="">
      <p:transition spd="slow" advTm="28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650" y="692696"/>
            <a:ext cx="7820393" cy="108012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3100" dirty="0" smtClean="0">
                <a:cs typeface="B Yagut" panose="00000400000000000000" pitchFamily="2" charset="-78"/>
              </a:rPr>
              <a:t/>
            </a:r>
            <a:br>
              <a:rPr lang="fa-IR" sz="3100" dirty="0" smtClean="0">
                <a:cs typeface="B Yagut" panose="00000400000000000000" pitchFamily="2" charset="-78"/>
              </a:rPr>
            </a:br>
            <a:r>
              <a:rPr lang="fa-IR" sz="2800" dirty="0" smtClean="0">
                <a:cs typeface="B Yagut" panose="00000400000000000000" pitchFamily="2" charset="-78"/>
              </a:rPr>
              <a:t>اﻣﻜﺎن </a:t>
            </a:r>
            <a:r>
              <a:rPr lang="fa-IR" sz="2800" dirty="0">
                <a:cs typeface="B Yagut" panose="00000400000000000000" pitchFamily="2" charset="-78"/>
              </a:rPr>
              <a:t>اﻧﺠﺎم ﻋﻤﻠﻴﺎت ﻳﻜﭙﺎرﭼﻪ ﺳﺎزي ﺑﺮ روي ﺣﺎﻓﻈﻪ ﻓﻠﺶ وﺟﻮد ﻧﺪارد.</a:t>
            </a:r>
            <a:r>
              <a:rPr lang="fa-IR" dirty="0">
                <a:cs typeface="B Yagut" panose="00000400000000000000" pitchFamily="2" charset="-78"/>
              </a:rPr>
              <a:t/>
            </a:r>
            <a:br>
              <a:rPr lang="fa-IR" dirty="0">
                <a:cs typeface="B Yagut" panose="00000400000000000000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46" y="1556792"/>
            <a:ext cx="8229600" cy="3168352"/>
          </a:xfrm>
        </p:spPr>
        <p:txBody>
          <a:bodyPr>
            <a:normAutofit fontScale="92500"/>
          </a:bodyPr>
          <a:lstStyle/>
          <a:p>
            <a:pPr marL="0" indent="0" algn="just" rtl="1">
              <a:buNone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   3- </a:t>
            </a:r>
            <a:r>
              <a:rPr lang="fa-IR" sz="2700" dirty="0">
                <a:cs typeface="B Yagut" panose="00000400000000000000" pitchFamily="2" charset="-78"/>
              </a:rPr>
              <a:t>در ﺳﺘﻮن </a:t>
            </a:r>
            <a:r>
              <a:rPr lang="en-US" sz="2700" dirty="0">
                <a:cs typeface="B Yagut" panose="00000400000000000000" pitchFamily="2" charset="-78"/>
              </a:rPr>
              <a:t>Progress</a:t>
            </a:r>
            <a:r>
              <a:rPr lang="fa-IR" sz="2700" dirty="0">
                <a:cs typeface="B Yagut" panose="00000400000000000000" pitchFamily="2" charset="-78"/>
              </a:rPr>
              <a:t>ﻣﻴﺰان ﭘﻴﺸﺮﻓﺖ ﺗﺠﺰﻳﻪ و ﺗﺤﻠﻴﻞ دﻳﺴﻚ ﻧﺸﺎن </a:t>
            </a:r>
            <a:r>
              <a:rPr lang="fa-IR" sz="2700" dirty="0" smtClean="0">
                <a:cs typeface="B Yagut" panose="00000400000000000000" pitchFamily="2" charset="-78"/>
              </a:rPr>
              <a:t>داده</a:t>
            </a:r>
          </a:p>
          <a:p>
            <a:pPr marL="0" indent="0" algn="just" rtl="1">
              <a:buNone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        </a:t>
            </a:r>
            <a:r>
              <a:rPr lang="fa-IR" sz="2700" dirty="0">
                <a:cs typeface="B Yagut" panose="00000400000000000000" pitchFamily="2" charset="-78"/>
              </a:rPr>
              <a:t>ﻣﻲ ﺷﻮد (ﺷﻜﻞ </a:t>
            </a:r>
            <a:r>
              <a:rPr lang="fa-IR" sz="2700" dirty="0" smtClean="0">
                <a:cs typeface="B Yagut" panose="00000400000000000000" pitchFamily="2" charset="-78"/>
              </a:rPr>
              <a:t>‏6 </a:t>
            </a:r>
            <a:r>
              <a:rPr lang="fa-IR" sz="2700" dirty="0">
                <a:cs typeface="B Yagut" panose="00000400000000000000" pitchFamily="2" charset="-78"/>
              </a:rPr>
              <a:t>-٩). </a:t>
            </a:r>
            <a:endParaRPr lang="fa-IR" sz="2700" dirty="0" smtClean="0">
              <a:cs typeface="B Yagut" panose="00000400000000000000" pitchFamily="2" charset="-78"/>
            </a:endParaRPr>
          </a:p>
          <a:p>
            <a:pPr algn="just" rtl="1"/>
            <a:r>
              <a:rPr lang="fa-IR" sz="2700" dirty="0" smtClean="0">
                <a:cs typeface="B Yagut" panose="00000400000000000000" pitchFamily="2" charset="-78"/>
              </a:rPr>
              <a:t>ﺑﺮاي </a:t>
            </a:r>
            <a:r>
              <a:rPr lang="fa-IR" sz="2700" dirty="0">
                <a:cs typeface="B Yagut" panose="00000400000000000000" pitchFamily="2" charset="-78"/>
              </a:rPr>
              <a:t>ﺗﻮﻗﻒ ﻋﻤﻠﻴﺎت ﻣﻲ ﺗﻮاﻧﻴﺪ روي دﻛﻤﻪ</a:t>
            </a:r>
            <a:r>
              <a:rPr lang="en-US" sz="2700" dirty="0">
                <a:cs typeface="B Yagut" panose="00000400000000000000" pitchFamily="2" charset="-78"/>
              </a:rPr>
              <a:t>Stop operation</a:t>
            </a:r>
            <a:r>
              <a:rPr lang="fa-IR" sz="2700" dirty="0">
                <a:cs typeface="B Yagut" panose="00000400000000000000" pitchFamily="2" charset="-78"/>
              </a:rPr>
              <a:t> ﻛﻠﻴﻚ ﻛﻨﻴﺪ. </a:t>
            </a:r>
            <a:endParaRPr lang="fa-IR" sz="2700" dirty="0" smtClean="0">
              <a:cs typeface="B Yagut" panose="00000400000000000000" pitchFamily="2" charset="-78"/>
            </a:endParaRPr>
          </a:p>
          <a:p>
            <a:pPr algn="just" rtl="1"/>
            <a:r>
              <a:rPr lang="fa-IR" sz="2700" dirty="0" smtClean="0">
                <a:cs typeface="B Yagut" panose="00000400000000000000" pitchFamily="2" charset="-78"/>
              </a:rPr>
              <a:t>ﭘﺲ </a:t>
            </a:r>
            <a:r>
              <a:rPr lang="fa-IR" sz="2700" dirty="0">
                <a:cs typeface="B Yagut" panose="00000400000000000000" pitchFamily="2" charset="-78"/>
              </a:rPr>
              <a:t>از اﺗﻤﺎم ﺗﺠﺰﻳﻪ و ﺗﺤﻠﻴﻞ، در ﺳﺘﻮن </a:t>
            </a:r>
            <a:r>
              <a:rPr lang="en-US" sz="2700" dirty="0">
                <a:cs typeface="B Yagut" panose="00000400000000000000" pitchFamily="2" charset="-78"/>
              </a:rPr>
              <a:t>Last Run </a:t>
            </a:r>
            <a:r>
              <a:rPr lang="fa-IR" sz="2700" dirty="0" smtClean="0">
                <a:cs typeface="B Yagut" panose="00000400000000000000" pitchFamily="2" charset="-78"/>
              </a:rPr>
              <a:t>  درﺻﺪ </a:t>
            </a:r>
            <a:r>
              <a:rPr lang="fa-IR" sz="2700" dirty="0">
                <a:cs typeface="B Yagut" panose="00000400000000000000" pitchFamily="2" charset="-78"/>
              </a:rPr>
              <a:t>ﭘﺮاﻛﻨﺪﮔﻲ اﻃﻼﻋﺎت در ﺳﻄﺢ دﻳﺴﻚ ﺑﻪ ﺷﻤﺎ ﻧﻤﺎﻳﺶ داده ﻣﻲ ﺷﻮد. </a:t>
            </a:r>
            <a:endParaRPr lang="fa-IR" sz="2700" dirty="0" smtClean="0">
              <a:cs typeface="B Yagut" panose="00000400000000000000" pitchFamily="2" charset="-78"/>
            </a:endParaRPr>
          </a:p>
          <a:p>
            <a:pPr algn="just" rtl="1"/>
            <a:r>
              <a:rPr lang="fa-IR" sz="2700" dirty="0" smtClean="0">
                <a:cs typeface="B Yagut" panose="00000400000000000000" pitchFamily="2" charset="-78"/>
              </a:rPr>
              <a:t>ﺑﺮاي </a:t>
            </a:r>
            <a:r>
              <a:rPr lang="fa-IR" sz="2700" dirty="0">
                <a:cs typeface="B Yagut" panose="00000400000000000000" pitchFamily="2" charset="-78"/>
              </a:rPr>
              <a:t>ﺷﺮوع ﻋﻤﻠﻴﺎت ﻳﻜﭙﺎرﭼﻪ ﺳﺎزي، روي ﮔﺰﻳﻨﻪ </a:t>
            </a:r>
            <a:r>
              <a:rPr lang="en-US" sz="2700" dirty="0">
                <a:cs typeface="B Yagut" panose="00000400000000000000" pitchFamily="2" charset="-78"/>
              </a:rPr>
              <a:t>Defragment disk </a:t>
            </a:r>
            <a:r>
              <a:rPr lang="fa-IR" sz="2700" dirty="0">
                <a:cs typeface="B Yagut" panose="00000400000000000000" pitchFamily="2" charset="-78"/>
              </a:rPr>
              <a:t>ﻛﻠﻴﻚ ﻛﻨﻴﺪ.</a:t>
            </a:r>
          </a:p>
          <a:p>
            <a:pPr algn="r" rtl="1"/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7740352" y="404664"/>
            <a:ext cx="718128" cy="360040"/>
          </a:xfrm>
          <a:prstGeom prst="wedgeRoundRectCallou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نکته 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5"/>
    </mc:Choice>
    <mc:Fallback xmlns="">
      <p:transition spd="slow" advTm="14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BF0E3-C7CB-4F1E-934B-BEABC0410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52736"/>
            <a:ext cx="4896544" cy="4827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75856" y="6093296"/>
            <a:ext cx="27045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spcBef>
                <a:spcPct val="20000"/>
              </a:spcBef>
            </a:pPr>
            <a:r>
              <a:rPr lang="fa-IR" sz="1600" b="1" dirty="0">
                <a:cs typeface="B Yagut" panose="00000400000000000000" pitchFamily="2" charset="-78"/>
              </a:rPr>
              <a:t>ﺷﻜﻞ </a:t>
            </a:r>
            <a:r>
              <a:rPr lang="fa-IR" sz="1600" b="1" dirty="0" smtClean="0">
                <a:cs typeface="B Yagut" panose="00000400000000000000" pitchFamily="2" charset="-78"/>
              </a:rPr>
              <a:t>‏6-  </a:t>
            </a:r>
            <a:r>
              <a:rPr lang="fa-IR" sz="1600" b="1" dirty="0">
                <a:cs typeface="B Yagut" panose="00000400000000000000" pitchFamily="2" charset="-78"/>
              </a:rPr>
              <a:t>٩ - ﺗﺠﺰﻳﻪ و ﺗﺤﻠﻴﻞ دﻳﺴﻚ</a:t>
            </a:r>
            <a:endParaRPr lang="en-US" sz="1600" b="1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02"/>
    </mc:Choice>
    <mc:Fallback xmlns="">
      <p:transition spd="slow" advTm="25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مشخصات سند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105" y="2213093"/>
            <a:ext cx="3178696" cy="1650514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sz="1500" b="1" dirty="0">
                <a:cs typeface="B Yagut" panose="00000400000000000000" pitchFamily="2" charset="-78"/>
              </a:rPr>
              <a:t> مشخصات بسته آموزشی :                     </a:t>
            </a:r>
          </a:p>
          <a:p>
            <a:pPr algn="r" rtl="1"/>
            <a:r>
              <a:rPr lang="fa-IR" sz="1500" b="1" dirty="0">
                <a:cs typeface="B Yagut" panose="00000400000000000000" pitchFamily="2" charset="-78"/>
              </a:rPr>
              <a:t>حیطه درس: </a:t>
            </a:r>
            <a:r>
              <a:rPr lang="fa-IR" sz="1500" b="1" dirty="0" smtClean="0">
                <a:cs typeface="B Yagut" panose="00000400000000000000" pitchFamily="2" charset="-78"/>
              </a:rPr>
              <a:t>کار با کامپیوتر-آشنایی کامل با </a:t>
            </a:r>
            <a:r>
              <a:rPr lang="en-US" sz="1500" b="1" dirty="0" smtClean="0">
                <a:cs typeface="B Yagut" panose="00000400000000000000" pitchFamily="2" charset="-78"/>
              </a:rPr>
              <a:t>Windows</a:t>
            </a:r>
            <a:endParaRPr lang="fa-IR" sz="1500" b="1" dirty="0">
              <a:cs typeface="B Yagut" panose="00000400000000000000" pitchFamily="2" charset="-78"/>
            </a:endParaRPr>
          </a:p>
          <a:p>
            <a:pPr algn="r" rtl="1"/>
            <a:r>
              <a:rPr lang="fa-IR" sz="1500" b="1" dirty="0">
                <a:cs typeface="B Yagut" panose="00000400000000000000" pitchFamily="2" charset="-78"/>
              </a:rPr>
              <a:t>تاریخ آخرین بازنگری :1399/2/11</a:t>
            </a:r>
          </a:p>
          <a:p>
            <a:pPr algn="r" rtl="1"/>
            <a:r>
              <a:rPr lang="fa-IR" sz="1500" b="1" dirty="0">
                <a:cs typeface="B Yagut" panose="00000400000000000000" pitchFamily="2" charset="-78"/>
              </a:rPr>
              <a:t>نوبت تهیه : 1</a:t>
            </a:r>
          </a:p>
          <a:p>
            <a:pPr algn="r" rtl="1"/>
            <a:r>
              <a:rPr lang="fa-IR" sz="1500" b="1" dirty="0">
                <a:cs typeface="B Yagut" panose="00000400000000000000" pitchFamily="2" charset="-78"/>
              </a:rPr>
              <a:t>نام فایل:  </a:t>
            </a:r>
            <a:endParaRPr lang="en-US" sz="1500" b="1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r>
              <a:rPr lang="en-US" sz="1500" b="1" dirty="0" smtClean="0">
                <a:cs typeface="B Yagut" panose="00000400000000000000" pitchFamily="2" charset="-78"/>
              </a:rPr>
              <a:t>CO-</a:t>
            </a:r>
            <a:r>
              <a:rPr lang="en-US" sz="1500" b="1" dirty="0" err="1" smtClean="0">
                <a:cs typeface="B Yagut" panose="00000400000000000000" pitchFamily="2" charset="-78"/>
              </a:rPr>
              <a:t>fasle</a:t>
            </a:r>
            <a:r>
              <a:rPr lang="fa-IR" sz="1500" b="1" dirty="0" smtClean="0">
                <a:cs typeface="B Yagut" panose="00000400000000000000" pitchFamily="2" charset="-78"/>
              </a:rPr>
              <a:t>6</a:t>
            </a:r>
            <a:r>
              <a:rPr lang="en-US" sz="1500" b="1" dirty="0" smtClean="0">
                <a:cs typeface="B Yagut" panose="00000400000000000000" pitchFamily="2" charset="-78"/>
              </a:rPr>
              <a:t> </a:t>
            </a:r>
            <a:r>
              <a:rPr lang="fa-IR" sz="1500" b="1" dirty="0" smtClean="0">
                <a:cs typeface="B Yagut" panose="00000400000000000000" pitchFamily="2" charset="-78"/>
              </a:rPr>
              <a:t>–</a:t>
            </a:r>
            <a:r>
              <a:rPr lang="en-US" sz="1500" b="1" dirty="0" smtClean="0">
                <a:cs typeface="B Yagut" panose="00000400000000000000" pitchFamily="2" charset="-78"/>
              </a:rPr>
              <a:t> </a:t>
            </a:r>
            <a:r>
              <a:rPr lang="en-US" sz="1500" b="1" dirty="0" err="1" smtClean="0">
                <a:cs typeface="B Yagut" panose="00000400000000000000" pitchFamily="2" charset="-78"/>
              </a:rPr>
              <a:t>Tavanai</a:t>
            </a:r>
            <a:r>
              <a:rPr lang="en-US" sz="1500" b="1" dirty="0" smtClean="0">
                <a:cs typeface="B Yagut" panose="00000400000000000000" pitchFamily="2" charset="-78"/>
              </a:rPr>
              <a:t> </a:t>
            </a:r>
            <a:r>
              <a:rPr lang="en-US" sz="1500" b="1" dirty="0" err="1" smtClean="0">
                <a:cs typeface="B Yagut" panose="00000400000000000000" pitchFamily="2" charset="-78"/>
              </a:rPr>
              <a:t>modiriyat</a:t>
            </a:r>
            <a:r>
              <a:rPr lang="en-US" sz="1500" b="1" dirty="0" smtClean="0">
                <a:cs typeface="B Yagut" panose="00000400000000000000" pitchFamily="2" charset="-78"/>
              </a:rPr>
              <a:t> disk-edi1</a:t>
            </a:r>
            <a:endParaRPr lang="en-US" sz="1500" b="1" dirty="0">
              <a:cs typeface="B Yagut" panose="00000400000000000000" pitchFamily="2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71701" y="2226469"/>
            <a:ext cx="2752418" cy="621814"/>
          </a:xfrm>
          <a:prstGeom prst="rect">
            <a:avLst/>
          </a:prstGeom>
        </p:spPr>
        <p:txBody>
          <a:bodyPr vert="horz" lIns="68580" tIns="34290" rIns="68580" bIns="3429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1500" dirty="0">
                <a:cs typeface="B Yagut" panose="00000400000000000000" pitchFamily="2" charset="-78"/>
              </a:rPr>
              <a:t>مشخصات مدرس </a:t>
            </a:r>
          </a:p>
          <a:p>
            <a:r>
              <a:rPr lang="fa-IR" sz="1500" dirty="0">
                <a:cs typeface="B Yagut" panose="00000400000000000000" pitchFamily="2" charset="-78"/>
              </a:rPr>
              <a:t>تصویر پرسنلی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1" y="3513265"/>
            <a:ext cx="4470603" cy="1890176"/>
          </a:xfrm>
          <a:prstGeom prst="rect">
            <a:avLst/>
          </a:prstGeom>
        </p:spPr>
        <p:txBody>
          <a:bodyPr vert="horz" lIns="68580" tIns="34290" rIns="68580" bIns="3429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1500" dirty="0">
                <a:cs typeface="B Yagut" panose="00000400000000000000" pitchFamily="2" charset="-78"/>
              </a:rPr>
              <a:t>نام ونام خانوادگی مدرس: افسانه میرزاخانی </a:t>
            </a:r>
          </a:p>
          <a:p>
            <a:r>
              <a:rPr lang="fa-IR" sz="1500" dirty="0">
                <a:cs typeface="B Yagut" panose="00000400000000000000" pitchFamily="2" charset="-78"/>
              </a:rPr>
              <a:t>مدرک تحصیلی :کارشناسی ارشد مهندسی محیط زیست ( آب و فاضلاب ) -</a:t>
            </a:r>
            <a:r>
              <a:rPr lang="en-US" sz="1500" dirty="0">
                <a:cs typeface="B Yagut" panose="00000400000000000000" pitchFamily="2" charset="-78"/>
              </a:rPr>
              <a:t>MPH</a:t>
            </a:r>
            <a:endParaRPr lang="fa-IR" sz="1500" dirty="0">
              <a:cs typeface="B Yagut" panose="00000400000000000000" pitchFamily="2" charset="-78"/>
            </a:endParaRPr>
          </a:p>
          <a:p>
            <a:r>
              <a:rPr lang="fa-IR" sz="1500" dirty="0">
                <a:cs typeface="B Yagut" panose="00000400000000000000" pitchFamily="2" charset="-78"/>
              </a:rPr>
              <a:t>موقعیت اشتغال سازمانی مدرس: مربی مرکز آموزش بهورزی</a:t>
            </a:r>
          </a:p>
          <a:p>
            <a:pPr marL="0" indent="0">
              <a:buNone/>
            </a:pPr>
            <a:r>
              <a:rPr lang="fa-IR" sz="1500" dirty="0">
                <a:cs typeface="B Yagut" panose="00000400000000000000" pitchFamily="2" charset="-78"/>
              </a:rPr>
              <a:t>   شهرستان ساری ، دانشگاه علوم پزشکی مازندران </a:t>
            </a:r>
          </a:p>
          <a:p>
            <a:endParaRPr lang="fa-IR" sz="2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1" y="2337126"/>
            <a:ext cx="854445" cy="88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2"/>
    </mc:Choice>
    <mc:Fallback xmlns="">
      <p:transition spd="slow" advTm="1977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91264" cy="4061048"/>
          </a:xfrm>
        </p:spPr>
        <p:txBody>
          <a:bodyPr>
            <a:normAutofit/>
          </a:bodyPr>
          <a:lstStyle/>
          <a:p>
            <a:pPr algn="r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در </a:t>
            </a:r>
            <a:r>
              <a:rPr lang="fa-IR" sz="2500" dirty="0">
                <a:cs typeface="B Yagut" panose="00000400000000000000" pitchFamily="2" charset="-78"/>
              </a:rPr>
              <a:t>ﺻﻮرﺗﻲ ﻛﻪ ﭘﺲ از ﺗﺠﺰﻳﻪ و ﺗﺤﻠﻴﻞ، ﻣﻴﺰان ﭘﺮاﻛﻨﺪﮔﻲ دﻳﺴﻚ ﺑﻴﺶ از ده درﺻﺪ ﺑﺎﺷﺪ ﭘﻴﺸﻨﻬﺎد ﻣﻲ ﺷﻮد ﻋﻤﻠﻴﺎت ﻳﻜﭙﺎرﭼﻪ ﺳﺎزي را اﻧﺠﺎم دﻫﻴﺪ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4- </a:t>
            </a:r>
            <a:r>
              <a:rPr lang="fa-IR" sz="2500" dirty="0">
                <a:cs typeface="B Yagut" panose="00000400000000000000" pitchFamily="2" charset="-78"/>
              </a:rPr>
              <a:t>ﻣﻴﺰان ﭘﻴﺸﺮﻓﺖ </a:t>
            </a:r>
            <a:r>
              <a:rPr lang="fa-IR" sz="2500" dirty="0" smtClean="0">
                <a:cs typeface="B Yagut" panose="00000400000000000000" pitchFamily="2" charset="-78"/>
              </a:rPr>
              <a:t>ﻣﺮاﺣﻞ ﻳﻜﭙﺎرﭼﻪ ﺳﺎزي در ﺳﺘﻮن </a:t>
            </a:r>
            <a:r>
              <a:rPr lang="en-US" sz="2500" dirty="0" smtClean="0">
                <a:cs typeface="B Yagut" panose="00000400000000000000" pitchFamily="2" charset="-78"/>
              </a:rPr>
              <a:t>Progress </a:t>
            </a:r>
            <a:r>
              <a:rPr lang="fa-IR" sz="2500" dirty="0" smtClean="0">
                <a:cs typeface="B Yagut" panose="00000400000000000000" pitchFamily="2" charset="-78"/>
              </a:rPr>
              <a:t>ﻣﺸﺎﻫﺪه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     ﻣﻲ ﺷﻮد (ﺷﻜﻞ ‏6 -١٠). 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ﻣﺪت </a:t>
            </a:r>
            <a:r>
              <a:rPr lang="fa-IR" sz="2500" dirty="0">
                <a:cs typeface="B Yagut" panose="00000400000000000000" pitchFamily="2" charset="-78"/>
              </a:rPr>
              <a:t>زﻣﺎن ﻳﻜﭙﺎرﭼﻪ ﺳﺎزي ﺑﺮ ﺣﺴﺐ ﻣﻴﺰان ﭘﺮاﻛﻨﺪﮔﻲ اﻃﻼﻋﺎت در ﺳﻄﺢ دﻳﺴﻚ و ﺣﺠﻢ دراﻳﻮ ﻣﺘﻔﺎوت ﻣﻲ ﺑﺎﺷﺪ و ﻣﻲ ﺗﻮاﻧﺪ از ﭼﻨﺪ دﻗﻴﻘﻪ ﺗﺎ ﭼﻨﺪ ﺳﺎﻋﺖ ﺑﻪ ﻃﻮل </a:t>
            </a:r>
            <a:r>
              <a:rPr lang="fa-IR" sz="2500" dirty="0" smtClean="0">
                <a:cs typeface="B Yagut" panose="00000400000000000000" pitchFamily="2" charset="-78"/>
              </a:rPr>
              <a:t>اﻧﺠﺎﻣﺪ</a:t>
            </a:r>
            <a:r>
              <a:rPr lang="fa-IR" sz="2500" dirty="0">
                <a:cs typeface="B Yagut" panose="00000400000000000000" pitchFamily="2" charset="-78"/>
              </a:rPr>
              <a:t>.</a:t>
            </a:r>
          </a:p>
          <a:p>
            <a:pPr algn="r" rtl="1"/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7740352" y="764704"/>
            <a:ext cx="718128" cy="360040"/>
          </a:xfrm>
          <a:prstGeom prst="wedgeRoundRectCallou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نکته 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5"/>
    </mc:Choice>
    <mc:Fallback xmlns="">
      <p:transition spd="slow" advTm="2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1684" y="6021288"/>
            <a:ext cx="3320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b="1" dirty="0">
                <a:cs typeface="B Yagut" panose="00000400000000000000" pitchFamily="2" charset="-78"/>
              </a:rPr>
              <a:t>ﺷﻜﻞ </a:t>
            </a:r>
            <a:r>
              <a:rPr lang="fa-IR" sz="1600" b="1" dirty="0" smtClean="0">
                <a:cs typeface="B Yagut" panose="00000400000000000000" pitchFamily="2" charset="-78"/>
              </a:rPr>
              <a:t>‏6  </a:t>
            </a:r>
            <a:r>
              <a:rPr lang="fa-IR" sz="1600" b="1" dirty="0">
                <a:cs typeface="B Yagut" panose="00000400000000000000" pitchFamily="2" charset="-78"/>
              </a:rPr>
              <a:t>-</a:t>
            </a:r>
            <a:r>
              <a:rPr lang="fa-IR" sz="1600" b="1" dirty="0" smtClean="0">
                <a:cs typeface="B Yagut" panose="00000400000000000000" pitchFamily="2" charset="-78"/>
              </a:rPr>
              <a:t>١٠- ﻋﻤﻠﻴﺎت </a:t>
            </a:r>
            <a:r>
              <a:rPr lang="fa-IR" sz="1600" b="1" dirty="0">
                <a:cs typeface="B Yagut" panose="00000400000000000000" pitchFamily="2" charset="-78"/>
              </a:rPr>
              <a:t>ﻳﻜپارچه ﺳﺎزي دﻳﺴﻚ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7" y="692696"/>
            <a:ext cx="4155976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004048" y="2310912"/>
            <a:ext cx="1385344" cy="504056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b="1" dirty="0" smtClean="0"/>
              <a:t>میزان پیشرفت مراحل یکپارچه سازی دیسک </a:t>
            </a:r>
            <a:endParaRPr lang="en-US" sz="12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508104" y="2814969"/>
            <a:ext cx="3583" cy="1264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1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2"/>
    </mc:Choice>
    <mc:Fallback xmlns="">
      <p:transition spd="slow" advTm="16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5750471"/>
          </a:xfrm>
        </p:spPr>
        <p:txBody>
          <a:bodyPr>
            <a:normAutofit/>
          </a:bodyPr>
          <a:lstStyle/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ﺑﺎ </a:t>
            </a:r>
            <a:r>
              <a:rPr lang="fa-IR" sz="2500" dirty="0">
                <a:cs typeface="B Yagut" panose="00000400000000000000" pitchFamily="2" charset="-78"/>
              </a:rPr>
              <a:t>ﺗﻮﺟﻪ ﺑﻪ </a:t>
            </a:r>
            <a:r>
              <a:rPr lang="fa-IR" sz="2500" dirty="0" smtClean="0">
                <a:cs typeface="B Yagut" panose="00000400000000000000" pitchFamily="2" charset="-78"/>
              </a:rPr>
              <a:t>اﻫﻤﻴت </a:t>
            </a:r>
            <a:r>
              <a:rPr lang="fa-IR" sz="2500" dirty="0">
                <a:cs typeface="B Yagut" panose="00000400000000000000" pitchFamily="2" charset="-78"/>
              </a:rPr>
              <a:t>ﻳﻜﭙﺎرﭼﻪ ﺳﺎزي دﻳﺴﻚ در ﺳﺮﻋﺖ دﺳﺘﺮﺳﻲ ﺑﻪ اﻃﻼﻋﺎت دﻳﺴﻚ ﺳﺨﺖ </a:t>
            </a:r>
            <a:r>
              <a:rPr lang="fa-IR" sz="2500" dirty="0" smtClean="0">
                <a:cs typeface="B Yagut" panose="00000400000000000000" pitchFamily="2" charset="-78"/>
              </a:rPr>
              <a:t>، </a:t>
            </a:r>
            <a:r>
              <a:rPr lang="fa-IR" sz="2500" dirty="0">
                <a:cs typeface="B Yagut" panose="00000400000000000000" pitchFamily="2" charset="-78"/>
              </a:rPr>
              <a:t>ﭘﻴﺸﻨﻬﺎد ﻣﻲ ﺷﻮد ﻛﻪ ﻫﺮ ﭼﻨﺪ ﻣﺪت ﻳﻚ ﺑﺎر اﻳﻦ ﻋﻤﻠﻴﺎت را اﻧﺠﺎم دﻫﻴﺪ</a:t>
            </a:r>
            <a:r>
              <a:rPr lang="fa-IR" sz="2500" dirty="0" smtClean="0">
                <a:cs typeface="B Yagut" panose="00000400000000000000" pitchFamily="2" charset="-78"/>
              </a:rPr>
              <a:t>. </a:t>
            </a:r>
            <a:r>
              <a:rPr lang="fa-IR" sz="2500" dirty="0">
                <a:cs typeface="B Yagut" panose="00000400000000000000" pitchFamily="2" charset="-78"/>
              </a:rPr>
              <a:t>ﺑﺮاي راﺣﺘﻲ ﺑﻴﺸﺘﺮ ﻣﻲ ﺗﻮاﻧﻴﺪ اﻳﻦ ﻋﻤﻠﻴﺎت را زﻣﺎن ﺑﻨﺪي ﻛﻨﻴﺪ.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ﺑﺮاي اﻳﻦ ﻛﺎر ﻣﺮاﺣﻞ زﻳﺮ را </a:t>
            </a:r>
            <a:r>
              <a:rPr lang="fa-IR" sz="2500" b="1" dirty="0">
                <a:cs typeface="B Yagut" panose="00000400000000000000" pitchFamily="2" charset="-78"/>
              </a:rPr>
              <a:t>اﻧﺠﺎم</a:t>
            </a:r>
            <a:r>
              <a:rPr lang="fa-IR" sz="2500" dirty="0">
                <a:cs typeface="B Yagut" panose="00000400000000000000" pitchFamily="2" charset="-78"/>
              </a:rPr>
              <a:t> دﻫﻴﺪ:		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 ١- </a:t>
            </a:r>
            <a:r>
              <a:rPr lang="fa-IR" sz="2500" dirty="0">
                <a:cs typeface="B Yagut" panose="00000400000000000000" pitchFamily="2" charset="-78"/>
              </a:rPr>
              <a:t>روي دﻛﻤﻪ </a:t>
            </a:r>
            <a:r>
              <a:rPr lang="en-US" sz="2500" dirty="0" smtClean="0">
                <a:cs typeface="B Yagut" panose="00000400000000000000" pitchFamily="2" charset="-78"/>
              </a:rPr>
              <a:t> Configure </a:t>
            </a:r>
            <a:r>
              <a:rPr lang="en-US" sz="2500" dirty="0">
                <a:cs typeface="B Yagut" panose="00000400000000000000" pitchFamily="2" charset="-78"/>
              </a:rPr>
              <a:t>Schedule</a:t>
            </a:r>
            <a:r>
              <a:rPr lang="fa-IR" sz="2500" dirty="0" smtClean="0">
                <a:cs typeface="B Yagut" panose="00000400000000000000" pitchFamily="2" charset="-78"/>
              </a:rPr>
              <a:t>در ﭘﻨﺠﺮه</a:t>
            </a:r>
            <a:r>
              <a:rPr lang="en-US" sz="2500" dirty="0">
                <a:cs typeface="B Yagut" panose="00000400000000000000" pitchFamily="2" charset="-78"/>
              </a:rPr>
              <a:t>Disk Defragmenter	</a:t>
            </a:r>
            <a:r>
              <a:rPr lang="fa-IR" sz="2500" dirty="0" smtClean="0">
                <a:cs typeface="B Yagut" panose="00000400000000000000" pitchFamily="2" charset="-78"/>
              </a:rPr>
              <a:t>ﻛﻠﻴﻚ </a:t>
            </a:r>
            <a:r>
              <a:rPr lang="fa-IR" sz="2500" dirty="0">
                <a:cs typeface="B Yagut" panose="00000400000000000000" pitchFamily="2" charset="-78"/>
              </a:rPr>
              <a:t>ﻛﻨﻴﺪ (ﺷﻜﻞ</a:t>
            </a:r>
            <a:r>
              <a:rPr lang="fa-IR" sz="2500" dirty="0" smtClean="0">
                <a:cs typeface="B Yagut" panose="00000400000000000000" pitchFamily="2" charset="-78"/>
              </a:rPr>
              <a:t>‏6 </a:t>
            </a:r>
            <a:r>
              <a:rPr lang="fa-IR" sz="2500" dirty="0">
                <a:cs typeface="B Yagut" panose="00000400000000000000" pitchFamily="2" charset="-78"/>
              </a:rPr>
              <a:t>-٨).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2- </a:t>
            </a:r>
            <a:r>
              <a:rPr lang="fa-IR" sz="2500" dirty="0">
                <a:cs typeface="B Yagut" panose="00000400000000000000" pitchFamily="2" charset="-78"/>
              </a:rPr>
              <a:t>در ﻛﺎدري ﻛﻪ ﺑﺎز ﻣﻲ ﺷﻮد (ﺷﻜﻞ‏ </a:t>
            </a:r>
            <a:r>
              <a:rPr lang="fa-IR" sz="2500" dirty="0" smtClean="0">
                <a:cs typeface="B Yagut" panose="00000400000000000000" pitchFamily="2" charset="-78"/>
              </a:rPr>
              <a:t>6- </a:t>
            </a:r>
            <a:r>
              <a:rPr lang="fa-IR" sz="2500" dirty="0">
                <a:cs typeface="B Yagut" panose="00000400000000000000" pitchFamily="2" charset="-78"/>
              </a:rPr>
              <a:t>١١)، ﺑﺎ اﻧﺘﺨﺎب </a:t>
            </a:r>
            <a:r>
              <a:rPr lang="fa-IR" sz="2500" dirty="0" smtClean="0">
                <a:cs typeface="B Yagut" panose="00000400000000000000" pitchFamily="2" charset="-78"/>
              </a:rPr>
              <a:t>ﮔﺰﻳﻨﻪ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</a:t>
            </a:r>
            <a:r>
              <a:rPr lang="en-US" sz="2500" dirty="0">
                <a:cs typeface="B Yagut" panose="00000400000000000000" pitchFamily="2" charset="-78"/>
              </a:rPr>
              <a:t>Run on a schedule، </a:t>
            </a:r>
            <a:r>
              <a:rPr lang="fa-IR" sz="2500" dirty="0">
                <a:cs typeface="B Yagut" panose="00000400000000000000" pitchFamily="2" charset="-78"/>
              </a:rPr>
              <a:t>زﻣﺎن ﺑﻨﺪي ﺑﺮاي ﺑﺮﻧﺎﻣﻪ </a:t>
            </a:r>
            <a:r>
              <a:rPr lang="en-US" sz="2500" dirty="0">
                <a:cs typeface="B Yagut" panose="00000400000000000000" pitchFamily="2" charset="-78"/>
              </a:rPr>
              <a:t>Defragmenter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en-US" sz="2500" dirty="0" smtClean="0">
                <a:cs typeface="B Yagut" panose="00000400000000000000" pitchFamily="2" charset="-78"/>
              </a:rPr>
              <a:t>Disk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   ﻓﻌﺎل  ﻣﻲ </a:t>
            </a:r>
            <a:r>
              <a:rPr lang="fa-IR" sz="2500" dirty="0">
                <a:cs typeface="B Yagut" panose="00000400000000000000" pitchFamily="2" charset="-78"/>
              </a:rPr>
              <a:t>ﺷﻮد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در ﻗﺴﻤﺖ  </a:t>
            </a:r>
            <a:r>
              <a:rPr lang="en-US" sz="2500" dirty="0" smtClean="0">
                <a:cs typeface="B Yagut" panose="00000400000000000000" pitchFamily="2" charset="-78"/>
              </a:rPr>
              <a:t>Frequency، </a:t>
            </a:r>
            <a:r>
              <a:rPr lang="fa-IR" sz="2500" dirty="0">
                <a:cs typeface="B Yagut" panose="00000400000000000000" pitchFamily="2" charset="-78"/>
              </a:rPr>
              <a:t>روش زﻣﺎن ﺑﻨﺪي را ﻣﺸﺨﺺ ﻛﻨﻴﺪ </a:t>
            </a:r>
            <a:r>
              <a:rPr lang="fa-IR" sz="2500" dirty="0" smtClean="0">
                <a:cs typeface="B Yagut" panose="00000400000000000000" pitchFamily="2" charset="-78"/>
              </a:rPr>
              <a:t>(</a:t>
            </a:r>
            <a:r>
              <a:rPr lang="en-US" sz="2500" dirty="0" smtClean="0">
                <a:cs typeface="B Yagut" panose="00000400000000000000" pitchFamily="2" charset="-78"/>
              </a:rPr>
              <a:t>Daily</a:t>
            </a:r>
            <a:r>
              <a:rPr lang="fa-IR" sz="2500" dirty="0" smtClean="0">
                <a:cs typeface="B Yagut" panose="00000400000000000000" pitchFamily="2" charset="-78"/>
              </a:rPr>
              <a:t>روزاﻧﻪ، </a:t>
            </a:r>
            <a:r>
              <a:rPr lang="en-US" sz="2500" dirty="0">
                <a:cs typeface="B Yagut" panose="00000400000000000000" pitchFamily="2" charset="-78"/>
              </a:rPr>
              <a:t>Weekly</a:t>
            </a:r>
            <a:r>
              <a:rPr lang="fa-IR" sz="2500" dirty="0" smtClean="0">
                <a:cs typeface="B Yagut" panose="00000400000000000000" pitchFamily="2" charset="-78"/>
              </a:rPr>
              <a:t>ﻫﻔﺘﮕﻲ </a:t>
            </a:r>
            <a:r>
              <a:rPr lang="fa-IR" sz="2500" dirty="0">
                <a:cs typeface="B Yagut" panose="00000400000000000000" pitchFamily="2" charset="-78"/>
              </a:rPr>
              <a:t>و  </a:t>
            </a:r>
            <a:r>
              <a:rPr lang="en-US" sz="2500" dirty="0" smtClean="0">
                <a:cs typeface="B Yagut" panose="00000400000000000000" pitchFamily="2" charset="-78"/>
              </a:rPr>
              <a:t>Monthly</a:t>
            </a:r>
            <a:r>
              <a:rPr lang="fa-IR" sz="2500" dirty="0" smtClean="0">
                <a:cs typeface="B Yagut" panose="00000400000000000000" pitchFamily="2" charset="-78"/>
              </a:rPr>
              <a:t>ﻣﺎﻫﺎﻧﻪ </a:t>
            </a:r>
            <a:r>
              <a:rPr lang="fa-IR" sz="2500" dirty="0">
                <a:cs typeface="B Yagut" panose="00000400000000000000" pitchFamily="2" charset="-78"/>
              </a:rPr>
              <a:t>اﺳﺖ). ﺑﺎ ﻛﻠﻴﻚ روي دﻛﻤﻪ </a:t>
            </a:r>
            <a:r>
              <a:rPr lang="en-US" sz="2500" dirty="0" smtClean="0">
                <a:cs typeface="B Yagut" panose="00000400000000000000" pitchFamily="2" charset="-78"/>
              </a:rPr>
              <a:t>Select </a:t>
            </a:r>
            <a:r>
              <a:rPr lang="en-US" sz="2500" dirty="0">
                <a:cs typeface="B Yagut" panose="00000400000000000000" pitchFamily="2" charset="-78"/>
              </a:rPr>
              <a:t>disks، </a:t>
            </a:r>
            <a:r>
              <a:rPr lang="fa-IR" sz="2500" dirty="0">
                <a:cs typeface="B Yagut" panose="00000400000000000000" pitchFamily="2" charset="-78"/>
              </a:rPr>
              <a:t>دراﻳﻮ ﻣﻮرد ﻧﻈﺮ را اﻧﺘﺨﺎب ﻛﻨﻴﺪ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83117" y="466549"/>
            <a:ext cx="5186035" cy="4770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 algn="ctr" rtl="1">
              <a:buFont typeface="Wingdings" panose="05000000000000000000" pitchFamily="2" charset="2"/>
              <a:buChar char="§"/>
            </a:pPr>
            <a:r>
              <a:rPr lang="fa-IR" sz="2500" b="1" dirty="0">
                <a:cs typeface="B Yagut" panose="00000400000000000000" pitchFamily="2" charset="-78"/>
              </a:rPr>
              <a:t>زﻣﺎن ﺑﻨﺪي ﻋﻤﻠﻴﺎت ﻳﻜﭙﺎرﭼﻪ ﺳﺎزي دﻳﺴﻚ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27"/>
    </mc:Choice>
    <mc:Fallback xmlns="">
      <p:transition spd="slow" advTm="35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55776" y="5032863"/>
            <a:ext cx="4584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ﺷﻜﻞ </a:t>
            </a:r>
            <a:r>
              <a:rPr lang="fa-IR" dirty="0" smtClean="0">
                <a:cs typeface="B Yagut" panose="00000400000000000000" pitchFamily="2" charset="-78"/>
              </a:rPr>
              <a:t>‏6 - ١١-  </a:t>
            </a:r>
            <a:r>
              <a:rPr lang="fa-IR" dirty="0">
                <a:cs typeface="B Yagut" panose="00000400000000000000" pitchFamily="2" charset="-78"/>
              </a:rPr>
              <a:t>زﻣﺎن ﺑﻨﺪي ﺑﺮﻧﺎﻣﻪ </a:t>
            </a:r>
            <a:r>
              <a:rPr lang="en-US" b="1" dirty="0"/>
              <a:t>Disk Defragmenter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0E6EE-3CE5-4B3C-978F-A56E6140D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7"/>
            <a:ext cx="6693249" cy="367414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6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7"/>
    </mc:Choice>
    <mc:Fallback xmlns="">
      <p:transition spd="slow" advTm="32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212" y="1021847"/>
            <a:ext cx="8229600" cy="4680520"/>
          </a:xfrm>
        </p:spPr>
        <p:txBody>
          <a:bodyPr>
            <a:normAutofit/>
          </a:bodyPr>
          <a:lstStyle/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اﻃﻼﻋﺎت </a:t>
            </a:r>
            <a:r>
              <a:rPr lang="fa-IR" sz="2500" dirty="0">
                <a:cs typeface="B Yagut" panose="00000400000000000000" pitchFamily="2" charset="-78"/>
              </a:rPr>
              <a:t>ﻣﻮﺟﻮد در راﻳﺎﻧﻪ ﺑﺎ ﺧﻄﺮات ﻣﻬﻤﻲ ﻣﺎﻧﻨﺪ ﺑﺮوز ﻣﺸﻜﻼت ﺳﻴﺴﺘﻤﻲ، ﻧﻔﻮذ وﻳﺮوس ﻫﺎ و ﺣﺬف ﻧﺎﺧﻮاﺳﺘﻪ آن ﻫﺎ ﻣﻮاﺟﻪ ﻫﺴﺘﻨﺪ.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ﺑﻨﺎﺑﺮاﻳﻦ </a:t>
            </a:r>
            <a:r>
              <a:rPr lang="fa-IR" sz="2500" dirty="0">
                <a:cs typeface="B Yagut" panose="00000400000000000000" pitchFamily="2" charset="-78"/>
              </a:rPr>
              <a:t>ﺣﻔﺎﻇﺖ از داده ﻫﺎ در راﻳﺎﻧﻪ از اﻫﻤﻴﺖ ﺧﺎﺻﻲ ﺑﺮﺧﻮردار اﺳﺖ.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اﺑﺰار </a:t>
            </a:r>
            <a:r>
              <a:rPr lang="en-US" sz="2500" dirty="0" smtClean="0">
                <a:cs typeface="B Yagut" panose="00000400000000000000" pitchFamily="2" charset="-78"/>
              </a:rPr>
              <a:t>Backup</a:t>
            </a:r>
            <a:r>
              <a:rPr lang="fa-IR" sz="2500" dirty="0" smtClean="0">
                <a:cs typeface="B Yagut" panose="00000400000000000000" pitchFamily="2" charset="-78"/>
              </a:rPr>
              <a:t>اﻳﻦ </a:t>
            </a:r>
            <a:r>
              <a:rPr lang="fa-IR" sz="2500" dirty="0">
                <a:cs typeface="B Yagut" panose="00000400000000000000" pitchFamily="2" charset="-78"/>
              </a:rPr>
              <a:t>اﻣﻜﺎن را ﻣﻲ دﻫﺪ ﺗﺎ ﺑﺘﻮاﻧﻴﺪ ﻫﻤﻮاره ﻳﻚ ﻧﺴﺨﻪ ﭘﺸﺘﻴﺒﺎن از ﻓﺎﻳﻞ ﻫﺎي ﻣﻮرد ﻧﻴﺎز ﺧﻮد ﺗﻬﻴﻪ ﻛﻨﻴﺪ و در ﻣﻮاﻗﻊ ﺿﺮوري آن را ﺑﺎزﻳﺎﺑﻲ ﻛﻨﻴﺪ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ﺑﺮاي </a:t>
            </a:r>
            <a:r>
              <a:rPr lang="fa-IR" sz="2500" dirty="0">
                <a:cs typeface="B Yagut" panose="00000400000000000000" pitchFamily="2" charset="-78"/>
              </a:rPr>
              <a:t>اﺳﺘﻔﺎده از اﻳﻦ اﺑﺰار ﻣﺮاﺣﻞ زﻳﺮ را دﻧﺒﺎل ﻛﻨﻴﺪ</a:t>
            </a:r>
            <a:r>
              <a:rPr lang="fa-IR" sz="2500" dirty="0" smtClean="0">
                <a:cs typeface="B Yagut" panose="00000400000000000000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1- </a:t>
            </a:r>
            <a:r>
              <a:rPr lang="fa-IR" sz="2500" dirty="0">
                <a:cs typeface="B Yagut" panose="00000400000000000000" pitchFamily="2" charset="-78"/>
              </a:rPr>
              <a:t>در ﭘﻨﺠﺮه </a:t>
            </a:r>
            <a:r>
              <a:rPr lang="en-US" sz="2500" dirty="0">
                <a:cs typeface="B Yagut" panose="00000400000000000000" pitchFamily="2" charset="-78"/>
              </a:rPr>
              <a:t>Control Panel، </a:t>
            </a:r>
            <a:r>
              <a:rPr lang="fa-IR" sz="2500" dirty="0">
                <a:cs typeface="B Yagut" panose="00000400000000000000" pitchFamily="2" charset="-78"/>
              </a:rPr>
              <a:t>روي آﻳﻜﻦ </a:t>
            </a:r>
            <a:r>
              <a:rPr lang="en-US" sz="2500" dirty="0">
                <a:cs typeface="B Yagut" panose="00000400000000000000" pitchFamily="2" charset="-78"/>
              </a:rPr>
              <a:t>Backup and Restore</a:t>
            </a:r>
            <a:r>
              <a:rPr lang="fa-IR" sz="2500" dirty="0" smtClean="0">
                <a:cs typeface="B Yagut" panose="00000400000000000000" pitchFamily="2" charset="-78"/>
              </a:rPr>
              <a:t>ﻛﻠﻴﻚ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  </a:t>
            </a:r>
            <a:r>
              <a:rPr lang="fa-IR" sz="2500" dirty="0">
                <a:cs typeface="B Yagut" panose="00000400000000000000" pitchFamily="2" charset="-78"/>
              </a:rPr>
              <a:t>ﻛﻨﻴﺪ (</a:t>
            </a:r>
            <a:r>
              <a:rPr lang="fa-IR" sz="2500" dirty="0" smtClean="0">
                <a:cs typeface="B Yagut" panose="00000400000000000000" pitchFamily="2" charset="-78"/>
              </a:rPr>
              <a:t>ﺷﻜﻞ6 </a:t>
            </a:r>
            <a:r>
              <a:rPr lang="fa-IR" sz="2500" dirty="0">
                <a:cs typeface="B Yagut" panose="00000400000000000000" pitchFamily="2" charset="-78"/>
              </a:rPr>
              <a:t>-١٢</a:t>
            </a:r>
            <a:r>
              <a:rPr lang="fa-IR" sz="2500" dirty="0" smtClean="0">
                <a:cs typeface="B Yagut" panose="00000400000000000000" pitchFamily="2" charset="-78"/>
              </a:rPr>
              <a:t>).</a:t>
            </a:r>
            <a:endParaRPr lang="fa-IR" sz="2500" dirty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algn="ctr" rtl="1"/>
            <a:endParaRPr lang="fa-IR" sz="2000" dirty="0" smtClean="0">
              <a:cs typeface="B Yagut" panose="00000400000000000000" pitchFamily="2" charset="-78"/>
            </a:endParaRPr>
          </a:p>
          <a:p>
            <a:pPr algn="ctr" rtl="1"/>
            <a:endParaRPr lang="fa-IR" sz="2000" dirty="0">
              <a:cs typeface="B Yagut" panose="00000400000000000000" pitchFamily="2" charset="-78"/>
            </a:endParaRPr>
          </a:p>
          <a:p>
            <a:pPr algn="ctr" rtl="1"/>
            <a:endParaRPr lang="fa-IR" sz="2000" dirty="0" smtClean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576" y="304014"/>
            <a:ext cx="8039236" cy="646331"/>
          </a:xfrm>
          <a:prstGeom prst="rect">
            <a:avLst/>
          </a:prstGeom>
          <a:solidFill>
            <a:schemeClr val="accent6">
              <a:lumMod val="75000"/>
              <a:alpha val="1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fa-IR" sz="3600" b="1" dirty="0">
                <a:solidFill>
                  <a:prstClr val="black"/>
                </a:solidFill>
                <a:cs typeface="B Yagut" panose="00000400000000000000" pitchFamily="2" charset="-78"/>
              </a:rPr>
              <a:t>5- ﺗﻬﻴﻪ ﻧﺴﺨﻪ ﭘﺸﺘﻴﺒﺎن </a:t>
            </a:r>
            <a:r>
              <a:rPr lang="en-US" sz="3600" b="1" dirty="0">
                <a:solidFill>
                  <a:prstClr val="black"/>
                </a:solidFill>
                <a:cs typeface="B Yagut" panose="00000400000000000000" pitchFamily="2" charset="-78"/>
              </a:rPr>
              <a:t>Backup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812" y="4869160"/>
            <a:ext cx="2466667" cy="5142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1680" y="5404537"/>
            <a:ext cx="3882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ﺷﻜﻞ </a:t>
            </a:r>
            <a:r>
              <a:rPr lang="fa-IR" dirty="0" smtClean="0">
                <a:cs typeface="B Yagut" panose="00000400000000000000" pitchFamily="2" charset="-78"/>
              </a:rPr>
              <a:t>‏6  -١٢ - </a:t>
            </a:r>
            <a:r>
              <a:rPr lang="fa-IR" dirty="0">
                <a:cs typeface="B Yagut" panose="00000400000000000000" pitchFamily="2" charset="-78"/>
              </a:rPr>
              <a:t>آﻳﻜﻦ	</a:t>
            </a:r>
            <a:r>
              <a:rPr lang="en-US" dirty="0">
                <a:cs typeface="B Yagut" panose="00000400000000000000" pitchFamily="2" charset="-78"/>
              </a:rPr>
              <a:t>Backup and Restore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80"/>
    </mc:Choice>
    <mc:Fallback xmlns="">
      <p:transition spd="slow" advTm="4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68429" cy="1877113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800" dirty="0">
                <a:cs typeface="B Yagut" panose="00000400000000000000" pitchFamily="2" charset="-78"/>
              </a:rPr>
              <a:t>2- در ﭘﻨﺠﺮه اي ﻛﻪ ﺑﺎز ﻣﻲ ﺷﻮد در ﺻﻮرﺗﻲ ﻛﻪ ﺗﺎ ﻛﻨﻮن ﻧﺴﺨﻪ ﭘﺸﺘﻴﺒﺎن </a:t>
            </a:r>
            <a:r>
              <a:rPr lang="fa-IR" sz="2800" dirty="0" smtClean="0">
                <a:cs typeface="B Yagut" panose="00000400000000000000" pitchFamily="2" charset="-78"/>
              </a:rPr>
              <a:t>ﺗﻬﻴﻪ</a:t>
            </a:r>
            <a:br>
              <a:rPr lang="fa-IR" sz="2800" dirty="0" smtClean="0">
                <a:cs typeface="B Yagut" panose="00000400000000000000" pitchFamily="2" charset="-78"/>
              </a:rPr>
            </a:br>
            <a:r>
              <a:rPr lang="fa-IR" sz="2800" dirty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    </a:t>
            </a:r>
            <a:r>
              <a:rPr lang="fa-IR" sz="2800" dirty="0">
                <a:cs typeface="B Yagut" panose="00000400000000000000" pitchFamily="2" charset="-78"/>
              </a:rPr>
              <a:t>ﻧﻨﻤﻮده اﻳﺪ، روي </a:t>
            </a:r>
            <a:r>
              <a:rPr lang="fa-IR" sz="2800" dirty="0" smtClean="0">
                <a:cs typeface="B Yagut" panose="00000400000000000000" pitchFamily="2" charset="-78"/>
              </a:rPr>
              <a:t>ﮔﺰﻳﻨﻪ </a:t>
            </a:r>
            <a:r>
              <a:rPr lang="en-US" sz="2800" dirty="0" smtClean="0">
                <a:cs typeface="B Yagut" panose="00000400000000000000" pitchFamily="2" charset="-78"/>
              </a:rPr>
              <a:t> Set up </a:t>
            </a:r>
            <a:r>
              <a:rPr lang="en-US" sz="2800" dirty="0">
                <a:cs typeface="B Yagut" panose="00000400000000000000" pitchFamily="2" charset="-78"/>
              </a:rPr>
              <a:t>Backup</a:t>
            </a:r>
            <a:r>
              <a:rPr lang="fa-IR" sz="2800" dirty="0">
                <a:cs typeface="B Yagut" panose="00000400000000000000" pitchFamily="2" charset="-78"/>
              </a:rPr>
              <a:t>ﻛﻠﻴﻚ ﻛﻨﻴﺪ (ﺷﻜﻞ</a:t>
            </a:r>
            <a:r>
              <a:rPr lang="fa-IR" sz="2800" dirty="0" smtClean="0">
                <a:cs typeface="B Yagut" panose="00000400000000000000" pitchFamily="2" charset="-78"/>
              </a:rPr>
              <a:t>‏6- </a:t>
            </a:r>
            <a:r>
              <a:rPr lang="fa-IR" sz="2800" dirty="0">
                <a:cs typeface="B Yagut" panose="00000400000000000000" pitchFamily="2" charset="-78"/>
              </a:rPr>
              <a:t>١٣). </a:t>
            </a:r>
            <a:r>
              <a:rPr lang="fa-IR" dirty="0">
                <a:cs typeface="B Yagut" panose="00000400000000000000" pitchFamily="2" charset="-78"/>
              </a:rPr>
              <a:t/>
            </a:r>
            <a:br>
              <a:rPr lang="fa-IR" dirty="0">
                <a:cs typeface="B Yagut" panose="00000400000000000000" pitchFamily="2" charset="-78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55776" y="6093296"/>
            <a:ext cx="3882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ﺷﻜﻞ </a:t>
            </a:r>
            <a:r>
              <a:rPr lang="fa-IR" dirty="0" smtClean="0">
                <a:cs typeface="B Yagut" panose="00000400000000000000" pitchFamily="2" charset="-78"/>
              </a:rPr>
              <a:t>‏6 – ١٣-  </a:t>
            </a:r>
            <a:r>
              <a:rPr lang="fa-IR" dirty="0">
                <a:cs typeface="B Yagut" panose="00000400000000000000" pitchFamily="2" charset="-78"/>
              </a:rPr>
              <a:t>ﭘﻨﺠﺮه	</a:t>
            </a:r>
            <a:r>
              <a:rPr lang="en-US" dirty="0">
                <a:cs typeface="B Yagut" panose="00000400000000000000" pitchFamily="2" charset="-78"/>
              </a:rPr>
              <a:t>Backup and Restore</a:t>
            </a: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A3141-247F-4D89-9C41-75043B115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88" y="2060848"/>
            <a:ext cx="7056784" cy="3951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8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2"/>
    </mc:Choice>
    <mc:Fallback xmlns="">
      <p:transition spd="slow" advTm="1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3568" y="692696"/>
            <a:ext cx="764538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500" dirty="0">
                <a:cs typeface="B Yagut" panose="00000400000000000000" pitchFamily="2" charset="-78"/>
              </a:rPr>
              <a:t>٣- در ﻛﺎدري ﻛﻪ ﺑﺎز ﻣﻲ ﺷﻮد (</a:t>
            </a:r>
            <a:r>
              <a:rPr lang="fa-IR" sz="2500" dirty="0" smtClean="0">
                <a:cs typeface="B Yagut" panose="00000400000000000000" pitchFamily="2" charset="-78"/>
              </a:rPr>
              <a:t>ﺷﻜﻞ6-14)، </a:t>
            </a:r>
            <a:r>
              <a:rPr lang="fa-IR" sz="2500" dirty="0">
                <a:cs typeface="B Yagut" panose="00000400000000000000" pitchFamily="2" charset="-78"/>
              </a:rPr>
              <a:t>ﻣﺤﻞ ذﺧﻴﺮه ﻧﺴﺨﻪ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ﭘﺸﺘﻴﺒﺎن </a:t>
            </a:r>
            <a:r>
              <a:rPr lang="fa-IR" sz="2500" dirty="0">
                <a:cs typeface="B Yagut" panose="00000400000000000000" pitchFamily="2" charset="-78"/>
              </a:rPr>
              <a:t>را ﻣﺸﺨﺺ ﻛﻨﻴﺪ. ﺑﻬﺘﺮ اﺳﺖ ﻧﺴﺨﻪ ﭘﺸﺘﻴﺒﺎن روي </a:t>
            </a:r>
            <a:r>
              <a:rPr lang="en-US" sz="2500" dirty="0">
                <a:cs typeface="B Yagut" panose="00000400000000000000" pitchFamily="2" charset="-78"/>
              </a:rPr>
              <a:t>CD</a:t>
            </a:r>
            <a:r>
              <a:rPr lang="fa-IR" sz="2500" dirty="0" smtClean="0">
                <a:cs typeface="B Yagut" panose="00000400000000000000" pitchFamily="2" charset="-78"/>
              </a:rPr>
              <a:t>ﻳﺎ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</a:t>
            </a:r>
            <a:r>
              <a:rPr lang="en-US" sz="2500" dirty="0">
                <a:cs typeface="B Yagut" panose="00000400000000000000" pitchFamily="2" charset="-78"/>
              </a:rPr>
              <a:t>DVD </a:t>
            </a:r>
            <a:r>
              <a:rPr lang="fa-IR" sz="2500" dirty="0">
                <a:cs typeface="B Yagut" panose="00000400000000000000" pitchFamily="2" charset="-78"/>
              </a:rPr>
              <a:t>ﺗﻬﻴﻪ ﺷﻮد. ﺳﭙﺲ روي دﻛﻤﻪ </a:t>
            </a:r>
            <a:r>
              <a:rPr lang="en-US" sz="2500" dirty="0">
                <a:cs typeface="B Yagut" panose="00000400000000000000" pitchFamily="2" charset="-78"/>
              </a:rPr>
              <a:t>Next</a:t>
            </a:r>
            <a:r>
              <a:rPr lang="fa-IR" sz="2500" dirty="0">
                <a:cs typeface="B Yagut" panose="00000400000000000000" pitchFamily="2" charset="-78"/>
              </a:rPr>
              <a:t>ﻛﻠﻴﻚ ﻛﻨﻴﺪ.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7755" y="6174596"/>
            <a:ext cx="3934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ﺷﻜﻞ </a:t>
            </a:r>
            <a:r>
              <a:rPr lang="fa-IR" dirty="0" smtClean="0">
                <a:cs typeface="B Yagut" panose="00000400000000000000" pitchFamily="2" charset="-78"/>
              </a:rPr>
              <a:t>‏</a:t>
            </a:r>
            <a:r>
              <a:rPr lang="fa-IR" dirty="0">
                <a:cs typeface="B Yagut" panose="00000400000000000000" pitchFamily="2" charset="-78"/>
              </a:rPr>
              <a:t>6</a:t>
            </a:r>
            <a:r>
              <a:rPr lang="fa-IR" dirty="0" smtClean="0">
                <a:cs typeface="B Yagut" panose="00000400000000000000" pitchFamily="2" charset="-78"/>
              </a:rPr>
              <a:t> – ١٤-  </a:t>
            </a:r>
            <a:r>
              <a:rPr lang="fa-IR" dirty="0">
                <a:cs typeface="B Yagut" panose="00000400000000000000" pitchFamily="2" charset="-78"/>
              </a:rPr>
              <a:t>اﻧﺘﺨﺎب ﻣﺤﻞ ﺧﻴﺮه ﻧﺴﺨﻪ ﭘﺸﺘﻴﺒﺎن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AFA815-A95D-4B8E-8DD5-963947A13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62" y="2420887"/>
            <a:ext cx="6173489" cy="3613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4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3"/>
    </mc:Choice>
    <mc:Fallback xmlns="">
      <p:transition spd="slow" advTm="18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76672"/>
            <a:ext cx="8157592" cy="3096344"/>
          </a:xfrm>
        </p:spPr>
        <p:txBody>
          <a:bodyPr>
            <a:normAutofit fontScale="85000" lnSpcReduction="10000"/>
          </a:bodyPr>
          <a:lstStyle/>
          <a:p>
            <a:pPr marL="0" indent="0" algn="just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4 - در </a:t>
            </a:r>
            <a:r>
              <a:rPr lang="fa-IR" sz="2700" dirty="0">
                <a:cs typeface="B Yagut" panose="00000400000000000000" pitchFamily="2" charset="-78"/>
              </a:rPr>
              <a:t>ﻛﺎدر ﺑﻌﺪي (ﺷﻜﻞ</a:t>
            </a:r>
            <a:r>
              <a:rPr lang="fa-IR" sz="2700" dirty="0" smtClean="0">
                <a:cs typeface="B Yagut" panose="00000400000000000000" pitchFamily="2" charset="-78"/>
              </a:rPr>
              <a:t>‏6 </a:t>
            </a:r>
            <a:r>
              <a:rPr lang="fa-IR" sz="2700" dirty="0">
                <a:cs typeface="B Yagut" panose="00000400000000000000" pitchFamily="2" charset="-78"/>
              </a:rPr>
              <a:t>-١٥)، در ﺻﻮرﺗﻲ ﻛﻪ ﮔﺰﻳﻨﻪ </a:t>
            </a:r>
            <a:r>
              <a:rPr lang="en-US" sz="2700" dirty="0">
                <a:cs typeface="B Yagut" panose="00000400000000000000" pitchFamily="2" charset="-78"/>
              </a:rPr>
              <a:t>Let Windows </a:t>
            </a:r>
            <a:r>
              <a:rPr lang="en-US" sz="2700" dirty="0" smtClean="0">
                <a:cs typeface="B Yagut" panose="00000400000000000000" pitchFamily="2" charset="-78"/>
              </a:rPr>
              <a:t>choose</a:t>
            </a:r>
          </a:p>
          <a:p>
            <a:pPr marL="0" indent="0" algn="just" rtl="1">
              <a:buNone/>
            </a:pPr>
            <a:r>
              <a:rPr lang="en-US" sz="2700" dirty="0">
                <a:cs typeface="B Yagut" panose="00000400000000000000" pitchFamily="2" charset="-78"/>
              </a:rPr>
              <a:t> </a:t>
            </a:r>
            <a:r>
              <a:rPr lang="en-US" sz="2700" dirty="0" smtClean="0">
                <a:cs typeface="B Yagut" panose="00000400000000000000" pitchFamily="2" charset="-78"/>
              </a:rPr>
              <a:t>     </a:t>
            </a:r>
            <a:r>
              <a:rPr lang="fa-IR" sz="2700" dirty="0" smtClean="0">
                <a:cs typeface="B Yagut" panose="00000400000000000000" pitchFamily="2" charset="-78"/>
              </a:rPr>
              <a:t>اﻧﺘﺨﺎب </a:t>
            </a:r>
            <a:r>
              <a:rPr lang="fa-IR" sz="2700" dirty="0">
                <a:cs typeface="B Yagut" panose="00000400000000000000" pitchFamily="2" charset="-78"/>
              </a:rPr>
              <a:t>ﺷﻮد، وﻳﻨﺪوز از داده ﻫﺎي ﻣﻮﺟﻮد در ﻛﺘﺎﺑﺨﺎﻧﻪ ﻫﺎ، روي ﻣﻴﺰﻛﺎر، </a:t>
            </a:r>
            <a:r>
              <a:rPr lang="fa-IR" sz="2700" dirty="0" smtClean="0">
                <a:cs typeface="B Yagut" panose="00000400000000000000" pitchFamily="2" charset="-78"/>
              </a:rPr>
              <a:t>  </a:t>
            </a:r>
          </a:p>
          <a:p>
            <a:pPr marL="0" indent="0" algn="just" rtl="1">
              <a:buNone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      ﭘﻮﺷﻪ</a:t>
            </a:r>
            <a:r>
              <a:rPr lang="en-US" sz="2700" dirty="0" smtClean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ﻫﺎي </a:t>
            </a:r>
            <a:r>
              <a:rPr lang="fa-IR" sz="2700" dirty="0">
                <a:cs typeface="B Yagut" panose="00000400000000000000" pitchFamily="2" charset="-78"/>
              </a:rPr>
              <a:t>ﭘﻴﺶ </a:t>
            </a:r>
            <a:r>
              <a:rPr lang="fa-IR" sz="2700" dirty="0" smtClean="0">
                <a:cs typeface="B Yagut" panose="00000400000000000000" pitchFamily="2" charset="-78"/>
              </a:rPr>
              <a:t>ﻓﺮض </a:t>
            </a:r>
            <a:r>
              <a:rPr lang="fa-IR" sz="2700" dirty="0">
                <a:cs typeface="B Yagut" panose="00000400000000000000" pitchFamily="2" charset="-78"/>
              </a:rPr>
              <a:t>وﻳﻨﺪوز و ﻓﺎﻳﻞ ﻫﺎي ﺳﻴﺴﺘﻤﻲ ﻧﺴﺨﻪ ﭘﺸﺘﻴﺒﺎن ﺗﻬﻴﻪ </a:t>
            </a:r>
            <a:endParaRPr lang="fa-IR" sz="2700" dirty="0" smtClean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      ﻣﻲ </a:t>
            </a:r>
            <a:r>
              <a:rPr lang="fa-IR" sz="2700" dirty="0">
                <a:cs typeface="B Yagut" panose="00000400000000000000" pitchFamily="2" charset="-78"/>
              </a:rPr>
              <a:t>ﻛﻨﺪ. </a:t>
            </a:r>
            <a:endParaRPr lang="fa-IR" sz="2700" dirty="0" smtClean="0">
              <a:cs typeface="B Yagut" panose="00000400000000000000" pitchFamily="2" charset="-78"/>
            </a:endParaRPr>
          </a:p>
          <a:p>
            <a:pPr algn="just" rtl="1"/>
            <a:r>
              <a:rPr lang="fa-IR" sz="2700" dirty="0" smtClean="0">
                <a:cs typeface="B Yagut" panose="00000400000000000000" pitchFamily="2" charset="-78"/>
              </a:rPr>
              <a:t>اﮔﺮ </a:t>
            </a:r>
            <a:r>
              <a:rPr lang="fa-IR" sz="2700" dirty="0">
                <a:cs typeface="B Yagut" panose="00000400000000000000" pitchFamily="2" charset="-78"/>
              </a:rPr>
              <a:t>ﮔﺰﻳﻨﻪ </a:t>
            </a:r>
            <a:r>
              <a:rPr lang="en-US" sz="2700" dirty="0" smtClean="0">
                <a:cs typeface="B Yagut" panose="00000400000000000000" pitchFamily="2" charset="-78"/>
              </a:rPr>
              <a:t> Let </a:t>
            </a:r>
            <a:r>
              <a:rPr lang="en-US" sz="2700" dirty="0">
                <a:cs typeface="B Yagut" panose="00000400000000000000" pitchFamily="2" charset="-78"/>
              </a:rPr>
              <a:t>me choose</a:t>
            </a:r>
            <a:r>
              <a:rPr lang="fa-IR" sz="2700" dirty="0" smtClean="0">
                <a:cs typeface="B Yagut" panose="00000400000000000000" pitchFamily="2" charset="-78"/>
              </a:rPr>
              <a:t>اﻧﺘﺨﺎب </a:t>
            </a:r>
            <a:r>
              <a:rPr lang="fa-IR" sz="2700" dirty="0">
                <a:cs typeface="B Yagut" panose="00000400000000000000" pitchFamily="2" charset="-78"/>
              </a:rPr>
              <a:t>ﺷﻮد، ﻣﻲ ﺗﻮاﻧﻴﺪ ﺧﻮدﺗﺎن ﺗﻌﻴﻴﻦ ﻛﻨﻴﺪ ﻛﻪ </a:t>
            </a:r>
            <a:r>
              <a:rPr lang="fa-IR" sz="2700" dirty="0" smtClean="0">
                <a:cs typeface="B Yagut" panose="00000400000000000000" pitchFamily="2" charset="-78"/>
              </a:rPr>
              <a:t>از</a:t>
            </a:r>
          </a:p>
          <a:p>
            <a:pPr marL="0" indent="0" algn="just" rtl="1">
              <a:buNone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    </a:t>
            </a:r>
            <a:r>
              <a:rPr lang="fa-IR" sz="2700" dirty="0">
                <a:cs typeface="B Yagut" panose="00000400000000000000" pitchFamily="2" charset="-78"/>
              </a:rPr>
              <a:t>ﭼﻪ ﻗﺴﻤﺖ ﻫﺎﻳﻲ ﻧﺴﺨﻪ ﭘﺸﺘﺒﻴﺎن ﺗﻬﻴﻪ ﺷﻮد. اﻳﻦ ﮔﺰﻳﻨﻪ را اﻧﺘﺨﺎب ﻛﺮده و </a:t>
            </a:r>
            <a:r>
              <a:rPr lang="fa-IR" sz="2700" dirty="0" smtClean="0">
                <a:cs typeface="B Yagut" panose="00000400000000000000" pitchFamily="2" charset="-78"/>
              </a:rPr>
              <a:t>روي</a:t>
            </a:r>
          </a:p>
          <a:p>
            <a:pPr marL="0" indent="0" algn="just" rtl="1">
              <a:buNone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    دﻛﻤﻪ</a:t>
            </a:r>
            <a:r>
              <a:rPr lang="en-US" sz="2700" dirty="0" smtClean="0">
                <a:cs typeface="B Yagut" panose="00000400000000000000" pitchFamily="2" charset="-78"/>
              </a:rPr>
              <a:t>Next </a:t>
            </a:r>
            <a:r>
              <a:rPr lang="fa-IR" sz="2700" dirty="0" smtClean="0">
                <a:cs typeface="B Yagut" panose="00000400000000000000" pitchFamily="2" charset="-78"/>
              </a:rPr>
              <a:t>  ﻛﻠﻴﻚ </a:t>
            </a:r>
            <a:r>
              <a:rPr lang="fa-IR" sz="2700" dirty="0">
                <a:cs typeface="B Yagut" panose="00000400000000000000" pitchFamily="2" charset="-78"/>
              </a:rPr>
              <a:t>ﻛﻨﻴﺪ</a:t>
            </a:r>
            <a:r>
              <a:rPr lang="fa-IR" sz="2700" dirty="0" smtClean="0">
                <a:cs typeface="B Yagut" panose="00000400000000000000" pitchFamily="2" charset="-78"/>
              </a:rPr>
              <a:t>.</a:t>
            </a: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BE15D-69FA-45A8-9069-C2D111C1E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1" y="3068960"/>
            <a:ext cx="4536504" cy="3388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3648" y="6457434"/>
            <a:ext cx="3328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ﺷﻜﻞ </a:t>
            </a:r>
            <a:r>
              <a:rPr lang="fa-IR" dirty="0" smtClean="0">
                <a:cs typeface="B Yagut" panose="00000400000000000000" pitchFamily="2" charset="-78"/>
              </a:rPr>
              <a:t>‏6  -١٥-  </a:t>
            </a:r>
            <a:r>
              <a:rPr lang="fa-IR" dirty="0">
                <a:cs typeface="B Yagut" panose="00000400000000000000" pitchFamily="2" charset="-78"/>
              </a:rPr>
              <a:t>ﺗﻌﻴﻴﻦ روش ﺗﻬﻴﻪ ﭘﺸﺘﻴﺒﺎن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5"/>
    </mc:Choice>
    <mc:Fallback xmlns="">
      <p:transition spd="slow" advTm="34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999" y="620688"/>
            <a:ext cx="8229600" cy="864096"/>
          </a:xfrm>
        </p:spPr>
        <p:txBody>
          <a:bodyPr>
            <a:normAutofit fontScale="25000" lnSpcReduction="20000"/>
          </a:bodyPr>
          <a:lstStyle/>
          <a:p>
            <a:pPr marL="0" indent="0" algn="just" rtl="1">
              <a:buNone/>
            </a:pPr>
            <a:r>
              <a:rPr lang="fa-IR" sz="9600" dirty="0">
                <a:cs typeface="B Yagut" panose="00000400000000000000" pitchFamily="2" charset="-78"/>
              </a:rPr>
              <a:t> </a:t>
            </a:r>
            <a:r>
              <a:rPr lang="fa-IR" sz="9600" dirty="0" smtClean="0">
                <a:cs typeface="B Yagut" panose="00000400000000000000" pitchFamily="2" charset="-78"/>
              </a:rPr>
              <a:t> 5- </a:t>
            </a:r>
            <a:r>
              <a:rPr lang="fa-IR" sz="9600" dirty="0">
                <a:cs typeface="B Yagut" panose="00000400000000000000" pitchFamily="2" charset="-78"/>
              </a:rPr>
              <a:t>در ﺷﻜﻞ</a:t>
            </a:r>
            <a:r>
              <a:rPr lang="fa-IR" sz="9600" dirty="0" smtClean="0">
                <a:cs typeface="B Yagut" panose="00000400000000000000" pitchFamily="2" charset="-78"/>
              </a:rPr>
              <a:t>‏ (6- 16)، </a:t>
            </a:r>
            <a:r>
              <a:rPr lang="fa-IR" sz="9600" dirty="0">
                <a:cs typeface="B Yagut" panose="00000400000000000000" pitchFamily="2" charset="-78"/>
              </a:rPr>
              <a:t>ﻣﻮاردي ﻛﻪ ﻣﻲ ﺧﻮاﻫﻴﺪ از آن ﻫﺎ ﭘﺸﺘﻴﺒﺎن ﺗﻬﻴﻪ ﻛﻨﻴﺪ </a:t>
            </a:r>
            <a:endParaRPr lang="fa-IR" sz="9600" dirty="0" smtClean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9600" dirty="0">
                <a:cs typeface="B Yagut" panose="00000400000000000000" pitchFamily="2" charset="-78"/>
              </a:rPr>
              <a:t> </a:t>
            </a:r>
            <a:r>
              <a:rPr lang="fa-IR" sz="9600" dirty="0" smtClean="0">
                <a:cs typeface="B Yagut" panose="00000400000000000000" pitchFamily="2" charset="-78"/>
              </a:rPr>
              <a:t>      را </a:t>
            </a:r>
            <a:r>
              <a:rPr lang="fa-IR" sz="9600" dirty="0">
                <a:cs typeface="B Yagut" panose="00000400000000000000" pitchFamily="2" charset="-78"/>
              </a:rPr>
              <a:t>اﻧﺘﺨﺎب ﻛﺮده و روي دﻛﻤﻪ </a:t>
            </a:r>
            <a:r>
              <a:rPr lang="en-US" sz="9600" dirty="0" smtClean="0">
                <a:cs typeface="B Yagut" panose="00000400000000000000" pitchFamily="2" charset="-78"/>
              </a:rPr>
              <a:t>Next </a:t>
            </a:r>
            <a:r>
              <a:rPr lang="fa-IR" sz="9600" dirty="0" smtClean="0">
                <a:cs typeface="B Yagut" panose="00000400000000000000" pitchFamily="2" charset="-78"/>
              </a:rPr>
              <a:t> ﻛﻠﻴﻚ </a:t>
            </a:r>
            <a:r>
              <a:rPr lang="fa-IR" sz="9600" dirty="0">
                <a:cs typeface="B Yagut" panose="00000400000000000000" pitchFamily="2" charset="-78"/>
              </a:rPr>
              <a:t>ﻛﻨﻴﺪ</a:t>
            </a:r>
            <a:r>
              <a:rPr lang="fa-IR" sz="9600" dirty="0" smtClean="0">
                <a:cs typeface="B Yagut" panose="00000400000000000000" pitchFamily="2" charset="-78"/>
              </a:rPr>
              <a:t>.</a:t>
            </a:r>
          </a:p>
          <a:p>
            <a:pPr algn="just" rtl="1"/>
            <a:endParaRPr lang="fa-IR" sz="2000" dirty="0" smtClean="0">
              <a:cs typeface="B Yagut" panose="00000400000000000000" pitchFamily="2" charset="-78"/>
            </a:endParaRPr>
          </a:p>
          <a:p>
            <a:pPr algn="just" rtl="1"/>
            <a:endParaRPr lang="fa-IR" sz="2000" dirty="0">
              <a:cs typeface="B Yagut" panose="00000400000000000000" pitchFamily="2" charset="-78"/>
            </a:endParaRPr>
          </a:p>
          <a:p>
            <a:pPr algn="just" rtl="1"/>
            <a:endParaRPr lang="fa-IR" sz="2000" dirty="0" smtClean="0">
              <a:cs typeface="B Yagut" panose="00000400000000000000" pitchFamily="2" charset="-78"/>
            </a:endParaRPr>
          </a:p>
          <a:p>
            <a:pPr algn="just" rtl="1"/>
            <a:endParaRPr lang="fa-IR" sz="2000" dirty="0">
              <a:cs typeface="B Yagut" panose="00000400000000000000" pitchFamily="2" charset="-78"/>
            </a:endParaRPr>
          </a:p>
          <a:p>
            <a:pPr algn="just" rtl="1"/>
            <a:endParaRPr lang="fa-IR" sz="2000" dirty="0" smtClean="0">
              <a:cs typeface="B Yagut" panose="00000400000000000000" pitchFamily="2" charset="-78"/>
            </a:endParaRPr>
          </a:p>
          <a:p>
            <a:pPr algn="just" rtl="1"/>
            <a:endParaRPr lang="fa-IR" sz="2000" dirty="0">
              <a:cs typeface="B Yagut" panose="00000400000000000000" pitchFamily="2" charset="-78"/>
            </a:endParaRPr>
          </a:p>
          <a:p>
            <a:pPr algn="just" rtl="1"/>
            <a:endParaRPr lang="fa-IR" sz="2000" dirty="0" smtClean="0">
              <a:cs typeface="B Yagut" panose="00000400000000000000" pitchFamily="2" charset="-78"/>
            </a:endParaRPr>
          </a:p>
          <a:p>
            <a:pPr algn="just" rtl="1"/>
            <a:endParaRPr lang="fa-IR" sz="2000" dirty="0">
              <a:cs typeface="B Yagut" panose="00000400000000000000" pitchFamily="2" charset="-78"/>
            </a:endParaRPr>
          </a:p>
          <a:p>
            <a:pPr algn="just" rtl="1"/>
            <a:endParaRPr lang="fa-IR" sz="2000" dirty="0" smtClean="0">
              <a:cs typeface="B Yagut" panose="00000400000000000000" pitchFamily="2" charset="-78"/>
            </a:endParaRPr>
          </a:p>
          <a:p>
            <a:pPr algn="just" rtl="1"/>
            <a:endParaRPr lang="fa-IR" sz="2000" dirty="0">
              <a:cs typeface="B Yagut" panose="00000400000000000000" pitchFamily="2" charset="-78"/>
            </a:endParaRPr>
          </a:p>
          <a:p>
            <a:pPr algn="just" rtl="1"/>
            <a:endParaRPr lang="fa-IR" sz="2000" dirty="0" smtClean="0">
              <a:cs typeface="B Yagut" panose="00000400000000000000" pitchFamily="2" charset="-78"/>
            </a:endParaRPr>
          </a:p>
          <a:p>
            <a:pPr algn="just" rtl="1"/>
            <a:endParaRPr lang="fa-IR" sz="2000" dirty="0">
              <a:cs typeface="B Yagut" panose="00000400000000000000" pitchFamily="2" charset="-78"/>
            </a:endParaRPr>
          </a:p>
          <a:p>
            <a:pPr algn="ctr" rtl="1"/>
            <a:endParaRPr lang="fa-IR" sz="2000" dirty="0" smtClean="0">
              <a:cs typeface="B Yagut" panose="00000400000000000000" pitchFamily="2" charset="-78"/>
            </a:endParaRPr>
          </a:p>
          <a:p>
            <a:pPr rtl="1"/>
            <a:r>
              <a:rPr lang="fa-IR" sz="2000" dirty="0">
                <a:cs typeface="B Yagut" panose="00000400000000000000" pitchFamily="2" charset="-78"/>
              </a:rPr>
              <a:t>	</a:t>
            </a:r>
          </a:p>
        </p:txBody>
      </p:sp>
      <p:sp>
        <p:nvSpPr>
          <p:cNvPr id="2" name="Rectangle 1"/>
          <p:cNvSpPr/>
          <p:nvPr/>
        </p:nvSpPr>
        <p:spPr>
          <a:xfrm>
            <a:off x="2843808" y="6093296"/>
            <a:ext cx="3449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>
                <a:cs typeface="B Yagut" panose="00000400000000000000" pitchFamily="2" charset="-78"/>
              </a:rPr>
              <a:t>ﺷﻜﻞ </a:t>
            </a:r>
            <a:r>
              <a:rPr lang="fa-IR" dirty="0" smtClean="0">
                <a:cs typeface="B Yagut" panose="00000400000000000000" pitchFamily="2" charset="-78"/>
              </a:rPr>
              <a:t>‏6-  </a:t>
            </a:r>
            <a:r>
              <a:rPr lang="fa-IR" dirty="0">
                <a:cs typeface="B Yagut" panose="00000400000000000000" pitchFamily="2" charset="-78"/>
              </a:rPr>
              <a:t>١٦ </a:t>
            </a:r>
            <a:r>
              <a:rPr lang="fa-IR" dirty="0" smtClean="0">
                <a:cs typeface="B Yagut" panose="00000400000000000000" pitchFamily="2" charset="-78"/>
              </a:rPr>
              <a:t>- </a:t>
            </a:r>
            <a:r>
              <a:rPr lang="fa-IR" dirty="0">
                <a:cs typeface="B Yagut" panose="00000400000000000000" pitchFamily="2" charset="-78"/>
              </a:rPr>
              <a:t>اﻧﺘﺨﺎب آﻳﺘﻢ ﻫﺎي ﻣﻮرد ﻧﻈﺮ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340AE-3EE9-49C7-8543-9A9296DA4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80292"/>
            <a:ext cx="5083845" cy="441300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4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7"/>
    </mc:Choice>
    <mc:Fallback xmlns="">
      <p:transition spd="slow" advTm="13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548680"/>
            <a:ext cx="8136904" cy="2808312"/>
          </a:xfrm>
        </p:spPr>
        <p:txBody>
          <a:bodyPr>
            <a:normAutofit fontScale="25000" lnSpcReduction="20000"/>
          </a:bodyPr>
          <a:lstStyle/>
          <a:p>
            <a:pPr marL="0" indent="0" algn="just" rtl="1">
              <a:buNone/>
            </a:pPr>
            <a:r>
              <a:rPr lang="fa-IR" sz="10000" dirty="0">
                <a:cs typeface="B Yagut" panose="00000400000000000000" pitchFamily="2" charset="-78"/>
              </a:rPr>
              <a:t>6</a:t>
            </a:r>
            <a:r>
              <a:rPr lang="fa-IR" sz="10000" dirty="0" smtClean="0">
                <a:cs typeface="B Yagut" panose="00000400000000000000" pitchFamily="2" charset="-78"/>
              </a:rPr>
              <a:t>- </a:t>
            </a:r>
            <a:r>
              <a:rPr lang="fa-IR" sz="10000" dirty="0">
                <a:cs typeface="B Yagut" panose="00000400000000000000" pitchFamily="2" charset="-78"/>
              </a:rPr>
              <a:t>در ﻛﺎدري ﻛﻪ ﻧﻤﺎﻳﺎن ﻣﻲ ﺷﻮد (ﺷﻜﻞ </a:t>
            </a:r>
            <a:r>
              <a:rPr lang="fa-IR" sz="10000" dirty="0" smtClean="0">
                <a:cs typeface="B Yagut" panose="00000400000000000000" pitchFamily="2" charset="-78"/>
              </a:rPr>
              <a:t>‏6- </a:t>
            </a:r>
            <a:r>
              <a:rPr lang="fa-IR" sz="10000" dirty="0">
                <a:cs typeface="B Yagut" panose="00000400000000000000" pitchFamily="2" charset="-78"/>
              </a:rPr>
              <a:t>١٧)، ﺧﻼﺻﻪ ﺗﻨﻈﻴﻤﺎت ﺑﻪ ﺷﻤﺎ ﻧﻤﺎﻳﺶ داده ﻣﻲ ﺷﻮد</a:t>
            </a:r>
            <a:r>
              <a:rPr lang="fa-IR" sz="10000" dirty="0" smtClean="0">
                <a:cs typeface="B Yagut" panose="00000400000000000000" pitchFamily="2" charset="-78"/>
              </a:rPr>
              <a:t>.</a:t>
            </a:r>
          </a:p>
          <a:p>
            <a:pPr algn="just" rtl="1"/>
            <a:r>
              <a:rPr lang="fa-IR" sz="10000" dirty="0" smtClean="0">
                <a:cs typeface="B Yagut" panose="00000400000000000000" pitchFamily="2" charset="-78"/>
              </a:rPr>
              <a:t> </a:t>
            </a:r>
            <a:r>
              <a:rPr lang="fa-IR" sz="10000" dirty="0">
                <a:cs typeface="B Yagut" panose="00000400000000000000" pitchFamily="2" charset="-78"/>
              </a:rPr>
              <a:t>در ﺻﻮرﺗﻲ ﻛﻪ </a:t>
            </a:r>
            <a:r>
              <a:rPr lang="fa-IR" sz="10000" dirty="0" smtClean="0">
                <a:cs typeface="B Yagut" panose="00000400000000000000" pitchFamily="2" charset="-78"/>
              </a:rPr>
              <a:t>ﻣﻲﺧﻮاﻫﻴﺪ </a:t>
            </a:r>
            <a:r>
              <a:rPr lang="fa-IR" sz="10000" dirty="0">
                <a:cs typeface="B Yagut" panose="00000400000000000000" pitchFamily="2" charset="-78"/>
              </a:rPr>
              <a:t>در زﻣﺎن ﻫﺎي ﻣﻨﻈﻢ ﻧﺴﺨﻪ ﭘﺸﺘﻴﺒﺎن ﺗﻬﻴﻪ </a:t>
            </a:r>
            <a:r>
              <a:rPr lang="fa-IR" sz="10000" dirty="0" smtClean="0">
                <a:cs typeface="B Yagut" panose="00000400000000000000" pitchFamily="2" charset="-78"/>
              </a:rPr>
              <a:t>ﺷﻮدروي ﮔﺰﻳﻨﻪ </a:t>
            </a:r>
            <a:r>
              <a:rPr lang="en-US" sz="10000" dirty="0" smtClean="0">
                <a:cs typeface="B Yagut" panose="00000400000000000000" pitchFamily="2" charset="-78"/>
              </a:rPr>
              <a:t>Change </a:t>
            </a:r>
            <a:r>
              <a:rPr lang="en-US" sz="10000" dirty="0">
                <a:cs typeface="B Yagut" panose="00000400000000000000" pitchFamily="2" charset="-78"/>
              </a:rPr>
              <a:t>schedule</a:t>
            </a:r>
            <a:r>
              <a:rPr lang="fa-IR" sz="10000" dirty="0" smtClean="0">
                <a:cs typeface="B Yagut" panose="00000400000000000000" pitchFamily="2" charset="-78"/>
              </a:rPr>
              <a:t>ﻛﻠﻴﻚ ﻛﻨﻴﺪوزﻣﺎنﺑﻨﺪي</a:t>
            </a:r>
            <a:r>
              <a:rPr lang="en-US" sz="10000" dirty="0" smtClean="0">
                <a:cs typeface="B Yagut" panose="00000400000000000000" pitchFamily="2" charset="-78"/>
              </a:rPr>
              <a:t> </a:t>
            </a:r>
            <a:r>
              <a:rPr lang="fa-IR" sz="10000" dirty="0" smtClean="0">
                <a:cs typeface="B Yagut" panose="00000400000000000000" pitchFamily="2" charset="-78"/>
              </a:rPr>
              <a:t>رااﻧﺠﺎم</a:t>
            </a:r>
            <a:r>
              <a:rPr lang="en-US" sz="10000" dirty="0" smtClean="0">
                <a:cs typeface="B Yagut" panose="00000400000000000000" pitchFamily="2" charset="-78"/>
              </a:rPr>
              <a:t> </a:t>
            </a:r>
            <a:r>
              <a:rPr lang="fa-IR" sz="10000" dirty="0" smtClean="0">
                <a:cs typeface="B Yagut" panose="00000400000000000000" pitchFamily="2" charset="-78"/>
              </a:rPr>
              <a:t>دﻫﻴﺪ(ﺷﻜﻞ ‏6- </a:t>
            </a:r>
            <a:r>
              <a:rPr lang="fa-IR" sz="10000" dirty="0">
                <a:cs typeface="B Yagut" panose="00000400000000000000" pitchFamily="2" charset="-78"/>
              </a:rPr>
              <a:t>١٨)، در ﻏﻴﺮ اﻳﻦ ﺻﻮرت روي </a:t>
            </a:r>
            <a:r>
              <a:rPr lang="fa-IR" sz="10000" dirty="0" smtClean="0">
                <a:cs typeface="B Yagut" panose="00000400000000000000" pitchFamily="2" charset="-78"/>
              </a:rPr>
              <a:t>ﮔﺰﻳﻨﻪ</a:t>
            </a:r>
            <a:r>
              <a:rPr lang="en-US" sz="10000" dirty="0" smtClean="0">
                <a:cs typeface="B Yagut" panose="00000400000000000000" pitchFamily="2" charset="-78"/>
              </a:rPr>
              <a:t> </a:t>
            </a:r>
            <a:r>
              <a:rPr lang="en-US" sz="10000" dirty="0">
                <a:cs typeface="B Yagut" panose="00000400000000000000" pitchFamily="2" charset="-78"/>
              </a:rPr>
              <a:t>Save settings </a:t>
            </a:r>
            <a:endParaRPr lang="fa-IR" sz="10000" dirty="0" smtClean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en-US" sz="10000" dirty="0" smtClean="0">
                <a:cs typeface="B Yagut" panose="00000400000000000000" pitchFamily="2" charset="-78"/>
              </a:rPr>
              <a:t>and Exit    </a:t>
            </a:r>
            <a:r>
              <a:rPr lang="fa-IR" sz="10000" dirty="0" smtClean="0">
                <a:cs typeface="B Yagut" panose="00000400000000000000" pitchFamily="2" charset="-78"/>
              </a:rPr>
              <a:t>  ﻛﻠﻴﻚ </a:t>
            </a:r>
            <a:r>
              <a:rPr lang="fa-IR" sz="10000" dirty="0">
                <a:cs typeface="B Yagut" panose="00000400000000000000" pitchFamily="2" charset="-78"/>
              </a:rPr>
              <a:t>ﻛﻨﻴﺪ ﺗﺎ ﻛﺎدر </a:t>
            </a:r>
            <a:r>
              <a:rPr lang="fa-IR" sz="10000" dirty="0" smtClean="0">
                <a:cs typeface="B Yagut" panose="00000400000000000000" pitchFamily="2" charset="-78"/>
              </a:rPr>
              <a:t>ﻣﺤﺎوره اي </a:t>
            </a:r>
            <a:r>
              <a:rPr lang="fa-IR" sz="10000" dirty="0">
                <a:cs typeface="B Yagut" panose="00000400000000000000" pitchFamily="2" charset="-78"/>
              </a:rPr>
              <a:t>ﺑﺴﺘﻪ ﺷﻮد</a:t>
            </a:r>
            <a:endParaRPr lang="en-US" sz="10000" dirty="0" smtClean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endParaRPr lang="en-US" sz="10000" dirty="0" smtClean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10000" dirty="0" smtClean="0">
                <a:cs typeface="B Yagut" panose="00000400000000000000" pitchFamily="2" charset="-78"/>
              </a:rPr>
              <a:t>.</a:t>
            </a:r>
          </a:p>
          <a:p>
            <a:pPr algn="just" rtl="1"/>
            <a:endParaRPr lang="fa-IR" sz="2000" dirty="0">
              <a:cs typeface="B Yagut" panose="00000400000000000000" pitchFamily="2" charset="-78"/>
            </a:endParaRPr>
          </a:p>
          <a:p>
            <a:pPr algn="just" rtl="1"/>
            <a:endParaRPr lang="fa-IR" sz="2000" dirty="0" smtClean="0">
              <a:cs typeface="B Yagut" panose="00000400000000000000" pitchFamily="2" charset="-78"/>
            </a:endParaRPr>
          </a:p>
          <a:p>
            <a:pPr algn="just" rtl="1"/>
            <a:endParaRPr lang="fa-IR" sz="2000" dirty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>
                <a:cs typeface="B Yagut" panose="00000400000000000000" pitchFamily="2" charset="-78"/>
              </a:rPr>
              <a:t>	</a:t>
            </a:r>
          </a:p>
          <a:p>
            <a:pPr algn="just" rtl="1"/>
            <a:endParaRPr lang="fa-IR" sz="2000" dirty="0">
              <a:cs typeface="B Yagut" panose="00000400000000000000" pitchFamily="2" charset="-78"/>
            </a:endParaRPr>
          </a:p>
          <a:p>
            <a:pPr algn="just" rtl="1"/>
            <a:endParaRPr lang="fa-IR" sz="2000" dirty="0" smtClean="0">
              <a:cs typeface="B Yagut" panose="00000400000000000000" pitchFamily="2" charset="-78"/>
            </a:endParaRPr>
          </a:p>
          <a:p>
            <a:pPr algn="just" rtl="1"/>
            <a:endParaRPr lang="fa-IR" sz="2000" dirty="0">
              <a:cs typeface="B Yagut" panose="00000400000000000000" pitchFamily="2" charset="-78"/>
            </a:endParaRPr>
          </a:p>
          <a:p>
            <a:pPr algn="just" rtl="1"/>
            <a:endParaRPr lang="fa-IR" sz="2000" dirty="0" smtClean="0">
              <a:cs typeface="B Yagut" panose="00000400000000000000" pitchFamily="2" charset="-78"/>
            </a:endParaRPr>
          </a:p>
          <a:p>
            <a:pPr marL="0" indent="0" rtl="1">
              <a:buNone/>
            </a:pPr>
            <a:r>
              <a:rPr lang="fa-IR" sz="2000" dirty="0">
                <a:cs typeface="B Yagut" panose="00000400000000000000" pitchFamily="2" charset="-78"/>
              </a:rPr>
              <a:t>	</a:t>
            </a:r>
          </a:p>
          <a:p>
            <a:pPr marL="0" indent="0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algn="just" rtl="1"/>
            <a:endParaRPr lang="fa-IR" sz="2000" dirty="0">
              <a:cs typeface="B Yagut" panose="00000400000000000000" pitchFamily="2" charset="-78"/>
            </a:endParaRPr>
          </a:p>
          <a:p>
            <a:pPr algn="just" rtl="1"/>
            <a:endParaRPr lang="fa-IR" sz="2000" dirty="0">
              <a:cs typeface="B Yagut" panose="00000400000000000000" pitchFamily="2" charset="-78"/>
            </a:endParaRPr>
          </a:p>
          <a:p>
            <a:pPr algn="just" rtl="1"/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60" y="616530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fa-IR" sz="1600" b="1" dirty="0" smtClean="0">
                <a:cs typeface="B Yagut" panose="00000400000000000000" pitchFamily="2" charset="-78"/>
              </a:rPr>
              <a:t>ﺷﻜﻞ ‏6</a:t>
            </a:r>
            <a:r>
              <a:rPr lang="en-US" sz="1600" b="1" dirty="0" smtClean="0">
                <a:cs typeface="B Yagut" panose="00000400000000000000" pitchFamily="2" charset="-78"/>
              </a:rPr>
              <a:t>-</a:t>
            </a:r>
            <a:r>
              <a:rPr lang="fa-IR" sz="1600" b="1" dirty="0" smtClean="0">
                <a:cs typeface="B Yagut" panose="00000400000000000000" pitchFamily="2" charset="-78"/>
              </a:rPr>
              <a:t>  ١٧ </a:t>
            </a:r>
            <a:r>
              <a:rPr lang="en-US" sz="1600" b="1" dirty="0" smtClean="0">
                <a:cs typeface="B Yagut" panose="00000400000000000000" pitchFamily="2" charset="-78"/>
              </a:rPr>
              <a:t> -</a:t>
            </a:r>
            <a:r>
              <a:rPr lang="fa-IR" sz="1600" b="1" dirty="0" smtClean="0">
                <a:cs typeface="B Yagut" panose="00000400000000000000" pitchFamily="2" charset="-78"/>
              </a:rPr>
              <a:t>ﻣﺮور </a:t>
            </a:r>
            <a:r>
              <a:rPr lang="fa-IR" sz="1600" b="1" dirty="0">
                <a:cs typeface="B Yagut" panose="00000400000000000000" pitchFamily="2" charset="-78"/>
              </a:rPr>
              <a:t>ﺗﻨﻈﻴﻤﺎت ﻧﺴﺨﻪ ﭘﺸﺘﻴﺒﺎن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340AE-3EE9-49C7-8543-9A9296DA4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066836"/>
            <a:ext cx="4536504" cy="2970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7549E7-DB80-4CF8-9670-180DE3821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033" y="3066836"/>
            <a:ext cx="2981431" cy="2970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545580" y="6165304"/>
            <a:ext cx="34243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fa-IR" sz="1600" b="1" dirty="0" smtClean="0">
                <a:cs typeface="B Yagut" panose="00000400000000000000" pitchFamily="2" charset="-78"/>
              </a:rPr>
              <a:t>ﺷﻜﻞ ‏6</a:t>
            </a:r>
            <a:r>
              <a:rPr lang="en-US" sz="1600" b="1" dirty="0" smtClean="0">
                <a:cs typeface="B Yagut" panose="00000400000000000000" pitchFamily="2" charset="-78"/>
              </a:rPr>
              <a:t>-</a:t>
            </a:r>
            <a:r>
              <a:rPr lang="fa-IR" sz="1600" b="1" dirty="0" smtClean="0">
                <a:cs typeface="B Yagut" panose="00000400000000000000" pitchFamily="2" charset="-78"/>
              </a:rPr>
              <a:t>  ١٨ </a:t>
            </a:r>
            <a:r>
              <a:rPr lang="en-US" sz="1600" b="1" dirty="0" smtClean="0">
                <a:cs typeface="B Yagut" panose="00000400000000000000" pitchFamily="2" charset="-78"/>
              </a:rPr>
              <a:t>-</a:t>
            </a:r>
            <a:r>
              <a:rPr lang="fa-IR" sz="1600" b="1" dirty="0" smtClean="0">
                <a:cs typeface="B Yagut" panose="00000400000000000000" pitchFamily="2" charset="-78"/>
              </a:rPr>
              <a:t> </a:t>
            </a:r>
            <a:r>
              <a:rPr lang="fa-IR" sz="1600" b="1" dirty="0">
                <a:cs typeface="B Yagut" panose="00000400000000000000" pitchFamily="2" charset="-78"/>
              </a:rPr>
              <a:t>زﻣﺎن ﺑﻨﺪي ﺗﻬﻴﻪ ﻧﺴﺨﻪ ﭘﺸﺘﻴﺒﺎن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06"/>
    </mc:Choice>
    <mc:Fallback xmlns="">
      <p:transition spd="slow" advTm="30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980" y="2420888"/>
            <a:ext cx="83547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en-US" b="1" dirty="0">
                <a:cs typeface="B Yagut" panose="00000400000000000000" pitchFamily="2" charset="-78"/>
              </a:rPr>
              <a:t> </a:t>
            </a:r>
            <a:r>
              <a:rPr lang="fa-IR" dirty="0" smtClean="0">
                <a:cs typeface="B Yagut" panose="00000400000000000000" pitchFamily="2" charset="-78"/>
              </a:rPr>
              <a:t>1</a:t>
            </a:r>
            <a:r>
              <a:rPr lang="fa-IR" sz="2400" dirty="0" smtClean="0">
                <a:cs typeface="B Yagut" panose="00000400000000000000" pitchFamily="2" charset="-78"/>
              </a:rPr>
              <a:t>- نحوه قالب بندی دیسک را بداند و توضیح دهد.</a:t>
            </a:r>
            <a:endParaRPr lang="en-US" sz="2400" dirty="0" smtClean="0">
              <a:cs typeface="B Yagut" panose="00000400000000000000" pitchFamily="2" charset="-78"/>
            </a:endParaRPr>
          </a:p>
          <a:p>
            <a:pPr algn="r" rtl="1" hangingPunct="0"/>
            <a:r>
              <a:rPr lang="fa-IR" sz="2400" dirty="0" smtClean="0">
                <a:cs typeface="B Yagut" panose="00000400000000000000" pitchFamily="2" charset="-78"/>
              </a:rPr>
              <a:t>2- اصول </a:t>
            </a:r>
            <a:r>
              <a:rPr lang="en-US" sz="2400" dirty="0" smtClean="0">
                <a:cs typeface="B Yagut" panose="00000400000000000000" pitchFamily="2" charset="-78"/>
              </a:rPr>
              <a:t>Format </a:t>
            </a:r>
            <a:r>
              <a:rPr lang="fa-IR" sz="2400" dirty="0" smtClean="0">
                <a:cs typeface="B Yagut" panose="00000400000000000000" pitchFamily="2" charset="-78"/>
              </a:rPr>
              <a:t>  کردن و پاک سازی دیسک (</a:t>
            </a:r>
            <a:r>
              <a:rPr lang="en-US" sz="2400" dirty="0" smtClean="0">
                <a:cs typeface="B Yagut" panose="00000400000000000000" pitchFamily="2" charset="-78"/>
              </a:rPr>
              <a:t>(</a:t>
            </a:r>
            <a:r>
              <a:rPr lang="en-US" sz="2400" dirty="0" smtClean="0"/>
              <a:t>Disk Clean up</a:t>
            </a:r>
            <a:r>
              <a:rPr lang="fa-IR" sz="2400" dirty="0" smtClean="0">
                <a:cs typeface="B Yagut" panose="00000400000000000000" pitchFamily="2" charset="-78"/>
              </a:rPr>
              <a:t>را بداند و </a:t>
            </a:r>
          </a:p>
          <a:p>
            <a:pPr algn="r" rtl="1" hangingPunct="0"/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    توضیح دهد. </a:t>
            </a:r>
          </a:p>
          <a:p>
            <a:pPr lvl="0" algn="r" rtl="1" hangingPunct="0"/>
            <a:r>
              <a:rPr lang="fa-IR" sz="2400" dirty="0" smtClean="0">
                <a:cs typeface="B Yagut" panose="00000400000000000000" pitchFamily="2" charset="-78"/>
              </a:rPr>
              <a:t>3- </a:t>
            </a:r>
            <a:r>
              <a:rPr lang="ar-SA" sz="2400" dirty="0" smtClean="0">
                <a:cs typeface="B Yagut" panose="00000400000000000000" pitchFamily="2" charset="-78"/>
              </a:rPr>
              <a:t> </a:t>
            </a:r>
            <a:r>
              <a:rPr lang="fa-IR" sz="2400" dirty="0" smtClean="0">
                <a:cs typeface="B Yagut" panose="00000400000000000000" pitchFamily="2" charset="-78"/>
              </a:rPr>
              <a:t>اصول یکپارچه سازی دیسک را بداند و توضیح دهید.</a:t>
            </a:r>
          </a:p>
          <a:p>
            <a:pPr lvl="0" algn="r" rtl="1" hangingPunct="0"/>
            <a:r>
              <a:rPr lang="fa-IR" sz="2400" dirty="0" smtClean="0">
                <a:cs typeface="B Yagut" panose="00000400000000000000" pitchFamily="2" charset="-78"/>
              </a:rPr>
              <a:t>4-  </a:t>
            </a:r>
            <a:r>
              <a:rPr lang="ar-SA" sz="2400" dirty="0" smtClean="0">
                <a:cs typeface="B Yagut" panose="00000400000000000000" pitchFamily="2" charset="-78"/>
              </a:rPr>
              <a:t>ﺑﺘﻮاﻧﺪ </a:t>
            </a:r>
            <a:r>
              <a:rPr lang="fa-IR" sz="2400" dirty="0" smtClean="0">
                <a:cs typeface="B Yagut" panose="00000400000000000000" pitchFamily="2" charset="-78"/>
              </a:rPr>
              <a:t>نسخه پشتیبان از اطلاعات تهیه کرده و آن را بازیابی کند</a:t>
            </a:r>
            <a:r>
              <a:rPr lang="ar-SA" sz="2400" dirty="0" smtClean="0">
                <a:cs typeface="B Yagut" panose="00000400000000000000" pitchFamily="2" charset="-78"/>
              </a:rPr>
              <a:t>.</a:t>
            </a:r>
            <a:endParaRPr lang="en-US" sz="2400" dirty="0" smtClean="0">
              <a:cs typeface="B Yagut" panose="00000400000000000000" pitchFamily="2" charset="-78"/>
            </a:endParaRPr>
          </a:p>
          <a:p>
            <a:pPr algn="r" rtl="1"/>
            <a:endParaRPr lang="en-US" sz="2400" dirty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59663" y="1052736"/>
            <a:ext cx="7592096" cy="646331"/>
          </a:xfrm>
          <a:prstGeom prst="rect">
            <a:avLst/>
          </a:prstGeom>
          <a:solidFill>
            <a:schemeClr val="accent6">
              <a:lumMod val="75000"/>
              <a:alpha val="1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fa-IR" sz="3600" b="1" dirty="0">
                <a:solidFill>
                  <a:prstClr val="black"/>
                </a:solidFill>
                <a:cs typeface="B Yagut" panose="00000400000000000000" pitchFamily="2" charset="-78"/>
              </a:rPr>
              <a:t>اهداف آموزشی</a:t>
            </a:r>
            <a:r>
              <a:rPr lang="en-US" sz="2400" b="1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859663" y="1959223"/>
            <a:ext cx="765005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/>
            <a:r>
              <a:rPr lang="en-US" sz="2400" b="1" dirty="0">
                <a:cs typeface="B Yagut" panose="00000400000000000000" pitchFamily="2" charset="-78"/>
              </a:rPr>
              <a:t> </a:t>
            </a:r>
            <a:r>
              <a:rPr lang="fa-IR" sz="2400" b="1" dirty="0">
                <a:solidFill>
                  <a:prstClr val="black"/>
                </a:solidFill>
              </a:rPr>
              <a:t>انتظار می رود فراگیر </a:t>
            </a:r>
            <a:r>
              <a:rPr lang="ar-SA" sz="2400" b="1" dirty="0">
                <a:solidFill>
                  <a:prstClr val="black"/>
                </a:solidFill>
              </a:rPr>
              <a:t>ﭘﺲ از ﻣﻄﺎﻟﻌﻪ اﻳﻦ ﻓﺼﻞ</a:t>
            </a:r>
            <a:r>
              <a:rPr lang="fa-IR" sz="2400" b="1" dirty="0">
                <a:solidFill>
                  <a:prstClr val="black"/>
                </a:solidFill>
              </a:rPr>
              <a:t> بتواند</a:t>
            </a:r>
            <a:r>
              <a:rPr lang="ar-SA" sz="2400" b="1" dirty="0" smtClean="0">
                <a:solidFill>
                  <a:prstClr val="black"/>
                </a:solidFill>
              </a:rPr>
              <a:t>: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8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84"/>
    </mc:Choice>
    <mc:Fallback xmlns="">
      <p:transition spd="slow" advTm="41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04664"/>
            <a:ext cx="8229600" cy="2232248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2500" dirty="0">
                <a:cs typeface="B Yagut" panose="00000400000000000000" pitchFamily="2" charset="-78"/>
              </a:rPr>
              <a:t>٧- در </a:t>
            </a:r>
            <a:r>
              <a:rPr lang="fa-IR" sz="2500" dirty="0" smtClean="0">
                <a:cs typeface="B Yagut" panose="00000400000000000000" pitchFamily="2" charset="-78"/>
              </a:rPr>
              <a:t>ﭘﻨﺠﺮه</a:t>
            </a:r>
            <a:r>
              <a:rPr lang="en-US" sz="2500" dirty="0" smtClean="0">
                <a:cs typeface="B Yagut" panose="00000400000000000000" pitchFamily="2" charset="-78"/>
              </a:rPr>
              <a:t> Backup </a:t>
            </a:r>
            <a:r>
              <a:rPr lang="en-US" sz="2500" dirty="0">
                <a:cs typeface="B Yagut" panose="00000400000000000000" pitchFamily="2" charset="-78"/>
              </a:rPr>
              <a:t>and Restore</a:t>
            </a:r>
            <a:r>
              <a:rPr lang="fa-IR" sz="2500" dirty="0" smtClean="0">
                <a:cs typeface="B Yagut" panose="00000400000000000000" pitchFamily="2" charset="-78"/>
              </a:rPr>
              <a:t>ﺷﻜﻞ (‏</a:t>
            </a:r>
            <a:r>
              <a:rPr lang="fa-IR" sz="2500" dirty="0">
                <a:cs typeface="B Yagut" panose="00000400000000000000" pitchFamily="2" charset="-78"/>
              </a:rPr>
              <a:t>6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-١٩)، ﻣﺸﺨﺼﺎت </a:t>
            </a:r>
            <a:r>
              <a:rPr lang="fa-IR" sz="2500" dirty="0" smtClean="0">
                <a:cs typeface="B Yagut" panose="00000400000000000000" pitchFamily="2" charset="-78"/>
              </a:rPr>
              <a:t>ﻧﺴﺨﻪ</a:t>
            </a:r>
          </a:p>
          <a:p>
            <a:pPr marL="0" indent="0" algn="just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 </a:t>
            </a:r>
            <a:r>
              <a:rPr lang="fa-IR" sz="2500" dirty="0">
                <a:cs typeface="B Yagut" panose="00000400000000000000" pitchFamily="2" charset="-78"/>
              </a:rPr>
              <a:t>ﭘﺸﺘﻴﺒﺎن ﻧﻤﺎﻳﺶ داده ﻣﻲ ﺷﻮد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just" rtl="1"/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ﺑﺎ </a:t>
            </a:r>
            <a:r>
              <a:rPr lang="fa-IR" sz="2500" dirty="0" smtClean="0">
                <a:cs typeface="B Yagut" panose="00000400000000000000" pitchFamily="2" charset="-78"/>
              </a:rPr>
              <a:t>ﻛﻠﻴﻚ</a:t>
            </a:r>
            <a:r>
              <a:rPr lang="en-US" sz="2500" dirty="0">
                <a:cs typeface="B Yagut" panose="00000400000000000000" pitchFamily="2" charset="-78"/>
              </a:rPr>
              <a:t>Backup now </a:t>
            </a:r>
            <a:r>
              <a:rPr lang="fa-IR" sz="2500" dirty="0">
                <a:cs typeface="B Yagut" panose="00000400000000000000" pitchFamily="2" charset="-78"/>
              </a:rPr>
              <a:t>ﻋﻤﻠﻴﺎت ﺗﻬﻴﻪ ﭘﺸﺘﻴﺒﺎن ﺷﺮوع ﻣﻲ ﺷﻮد. ﺑﺎ ﻛﻠﻴﻚ روي دﻛﻤﻪ </a:t>
            </a:r>
            <a:r>
              <a:rPr lang="en-US" sz="2500" dirty="0">
                <a:cs typeface="B Yagut" panose="00000400000000000000" pitchFamily="2" charset="-78"/>
              </a:rPr>
              <a:t>View Details</a:t>
            </a:r>
            <a:r>
              <a:rPr lang="fa-IR" sz="2500" dirty="0" smtClean="0">
                <a:cs typeface="B Yagut" panose="00000400000000000000" pitchFamily="2" charset="-78"/>
              </a:rPr>
              <a:t>ﺟﺰﺋﻴﺎت </a:t>
            </a:r>
            <a:r>
              <a:rPr lang="fa-IR" sz="2500" dirty="0">
                <a:cs typeface="B Yagut" panose="00000400000000000000" pitchFamily="2" charset="-78"/>
              </a:rPr>
              <a:t>ﺑﻪﺷﻤﺎ ﻧﺸﺎن داده ﻣﻲ ﺷﻮد </a:t>
            </a:r>
            <a:r>
              <a:rPr lang="fa-IR" sz="2000" dirty="0">
                <a:cs typeface="B Yagut" panose="00000400000000000000" pitchFamily="2" charset="-78"/>
              </a:rPr>
              <a:t>(ﺷﻜﻞ</a:t>
            </a:r>
            <a:r>
              <a:rPr lang="fa-IR" sz="2000" dirty="0" smtClean="0">
                <a:cs typeface="B Yagut" panose="00000400000000000000" pitchFamily="2" charset="-78"/>
              </a:rPr>
              <a:t>‏6 -٢٠).</a:t>
            </a:r>
          </a:p>
          <a:p>
            <a:pPr algn="just" rtl="1"/>
            <a:endParaRPr lang="en-US" sz="2000" dirty="0">
              <a:cs typeface="B Yagut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3927C-CD6D-442C-A451-BC69C8831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924945"/>
            <a:ext cx="4320480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EEC56F-6601-4D7C-A84A-AB8E83ABCC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57" y="2975020"/>
            <a:ext cx="3703607" cy="2902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808792" y="6023962"/>
            <a:ext cx="34939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1600" b="1" dirty="0"/>
              <a:t>ﺷﻜﻞ </a:t>
            </a:r>
            <a:r>
              <a:rPr lang="fa-IR" sz="1600" b="1" dirty="0" smtClean="0"/>
              <a:t>‏6 - </a:t>
            </a:r>
            <a:r>
              <a:rPr lang="fa-IR" sz="1600" b="1" dirty="0"/>
              <a:t>٢٠ </a:t>
            </a:r>
            <a:r>
              <a:rPr lang="fa-IR" sz="1600" b="1" dirty="0" smtClean="0"/>
              <a:t>- </a:t>
            </a:r>
            <a:r>
              <a:rPr lang="fa-IR" sz="1600" b="1" dirty="0"/>
              <a:t>ﺟﺰﺋﻴﺎت ﻣﻴﺰان ﭘﻴﺸﺮﻓﺖ </a:t>
            </a:r>
            <a:r>
              <a:rPr lang="fa-IR" sz="1600" b="1" dirty="0" smtClean="0"/>
              <a:t> </a:t>
            </a:r>
            <a:r>
              <a:rPr lang="en-US" sz="1600" b="1" dirty="0" smtClean="0"/>
              <a:t>Backup</a:t>
            </a:r>
            <a:endParaRPr lang="en-US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5044857" y="6023962"/>
            <a:ext cx="3778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600" b="1" dirty="0">
                <a:cs typeface="B Yagut" panose="00000400000000000000" pitchFamily="2" charset="-78"/>
              </a:rPr>
              <a:t>ﺷﻜﻞ </a:t>
            </a:r>
            <a:r>
              <a:rPr lang="fa-IR" sz="1600" b="1" dirty="0" smtClean="0">
                <a:cs typeface="B Yagut" panose="00000400000000000000" pitchFamily="2" charset="-78"/>
              </a:rPr>
              <a:t>‏6 - </a:t>
            </a:r>
            <a:r>
              <a:rPr lang="fa-IR" sz="1600" b="1" dirty="0">
                <a:cs typeface="B Yagut" panose="00000400000000000000" pitchFamily="2" charset="-78"/>
              </a:rPr>
              <a:t>١٩ </a:t>
            </a:r>
            <a:r>
              <a:rPr lang="fa-IR" sz="1600" b="1" dirty="0" smtClean="0">
                <a:cs typeface="B Yagut" panose="00000400000000000000" pitchFamily="2" charset="-78"/>
              </a:rPr>
              <a:t>- </a:t>
            </a:r>
            <a:r>
              <a:rPr lang="fa-IR" sz="1600" b="1" dirty="0">
                <a:cs typeface="B Yagut" panose="00000400000000000000" pitchFamily="2" charset="-78"/>
              </a:rPr>
              <a:t>ﻧﻤﺎﻳﺶ ﻋﻤﻠﻴﺎت ﺗﻬﻴﻪ ﻧﺴﺨﻪ ﭘﺸﺘﻴﺒﺎن</a:t>
            </a:r>
            <a:endParaRPr lang="en-US" sz="1600" b="1" dirty="0">
              <a:cs typeface="B Yagut" panose="00000400000000000000" pitchFamily="2" charset="-78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72"/>
    </mc:Choice>
    <mc:Fallback xmlns="">
      <p:transition spd="slow" advTm="22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864096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  8- </a:t>
            </a:r>
            <a:r>
              <a:rPr lang="fa-IR" sz="2400" dirty="0">
                <a:cs typeface="B Yagut" panose="00000400000000000000" pitchFamily="2" charset="-78"/>
              </a:rPr>
              <a:t>اﮔﺮ ﺑﻪ ﻣﺤﻞ ذﺧﻴﺮه ﻧﺴﺨﻪ ﭘﺸﺘﻴﺒﺎن ﻣﺮاﺟﻌﻪ ﻛﻨﻴﺪ، </a:t>
            </a:r>
            <a:r>
              <a:rPr lang="fa-IR" sz="2400" dirty="0" smtClean="0">
                <a:cs typeface="B Yagut" panose="00000400000000000000" pitchFamily="2" charset="-78"/>
              </a:rPr>
              <a:t>ﻓﺎﻳﻞ </a:t>
            </a:r>
            <a:r>
              <a:rPr lang="en-US" sz="2400" dirty="0" smtClean="0">
                <a:cs typeface="B Yagut" panose="00000400000000000000" pitchFamily="2" charset="-78"/>
              </a:rPr>
              <a:t>Backup</a:t>
            </a:r>
            <a:r>
              <a:rPr lang="fa-IR" sz="2400" dirty="0" smtClean="0">
                <a:cs typeface="B Yagut" panose="00000400000000000000" pitchFamily="2" charset="-78"/>
              </a:rPr>
              <a:t> ﺑﻪ </a:t>
            </a:r>
            <a:r>
              <a:rPr lang="fa-IR" sz="2400" dirty="0">
                <a:cs typeface="B Yagut" panose="00000400000000000000" pitchFamily="2" charset="-78"/>
              </a:rPr>
              <a:t>ﺷﻜﻞ زﻳﺮ و ﺑﺎ ﻧﺎم راﻳﺎﻧﻪ </a:t>
            </a:r>
            <a:r>
              <a:rPr lang="fa-IR" sz="2400" dirty="0" smtClean="0">
                <a:cs typeface="B Yagut" panose="00000400000000000000" pitchFamily="2" charset="-78"/>
              </a:rPr>
              <a:t>(</a:t>
            </a:r>
            <a:r>
              <a:rPr lang="en-US" sz="2400" dirty="0" smtClean="0">
                <a:cs typeface="B Yagut" panose="00000400000000000000" pitchFamily="2" charset="-78"/>
              </a:rPr>
              <a:t>Computer Name</a:t>
            </a:r>
            <a:r>
              <a:rPr lang="fa-IR" sz="2400" dirty="0" smtClean="0">
                <a:cs typeface="B Yagut" panose="00000400000000000000" pitchFamily="2" charset="-78"/>
              </a:rPr>
              <a:t>)ﺷﻤﺎﻣﺸﺎﻫﺪه </a:t>
            </a:r>
            <a:r>
              <a:rPr lang="fa-IR" sz="2400" dirty="0">
                <a:cs typeface="B Yagut" panose="00000400000000000000" pitchFamily="2" charset="-78"/>
              </a:rPr>
              <a:t>ﻣﻲ ﺷﻮد (ﺷﻜﻞ</a:t>
            </a:r>
            <a:r>
              <a:rPr lang="fa-IR" sz="2400" dirty="0" smtClean="0">
                <a:cs typeface="B Yagut" panose="00000400000000000000" pitchFamily="2" charset="-78"/>
              </a:rPr>
              <a:t>‏6 </a:t>
            </a:r>
            <a:r>
              <a:rPr lang="fa-IR" sz="2400" dirty="0">
                <a:cs typeface="B Yagut" panose="00000400000000000000" pitchFamily="2" charset="-78"/>
              </a:rPr>
              <a:t>-٢١</a:t>
            </a:r>
            <a:r>
              <a:rPr lang="fa-IR" sz="2400" dirty="0" smtClean="0">
                <a:cs typeface="B Yagut" panose="00000400000000000000" pitchFamily="2" charset="-78"/>
              </a:rPr>
              <a:t>).</a:t>
            </a: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3608" y="4796760"/>
            <a:ext cx="3926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/>
            <a:r>
              <a:rPr lang="fa-IR" dirty="0">
                <a:cs typeface="B Yagut" panose="00000400000000000000" pitchFamily="2" charset="-78"/>
              </a:rPr>
              <a:t>ﺷﻜﻞ </a:t>
            </a:r>
            <a:r>
              <a:rPr lang="fa-IR" dirty="0" smtClean="0">
                <a:cs typeface="B Yagut" panose="00000400000000000000" pitchFamily="2" charset="-78"/>
              </a:rPr>
              <a:t>‏6  -٢١ - </a:t>
            </a:r>
            <a:r>
              <a:rPr lang="fa-IR" dirty="0">
                <a:cs typeface="B Yagut" panose="00000400000000000000" pitchFamily="2" charset="-78"/>
              </a:rPr>
              <a:t>ﻣﺸﺎﻫﺪه ﻧﺴﺨﻪ ﭘﺸﺘﻴﺒﺎن ﺗﻬﻴﻪ ﺷﺪه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C4BE4B-8828-4949-8A00-22E6E0D2A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4608512" cy="31068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6145" y="5215654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§"/>
            </a:pPr>
            <a:r>
              <a:rPr lang="fa-IR" sz="2000" dirty="0" smtClean="0">
                <a:cs typeface="B Yagut" panose="00000400000000000000" pitchFamily="2" charset="-78"/>
              </a:rPr>
              <a:t>ﺑﺮاي </a:t>
            </a:r>
            <a:r>
              <a:rPr lang="fa-IR" sz="2000" dirty="0">
                <a:cs typeface="B Yagut" panose="00000400000000000000" pitchFamily="2" charset="-78"/>
              </a:rPr>
              <a:t>ﺗﻬﻴﻪ ﻧﺴﺨﻪ ﭘﺸﺘﻴﺒﺎن از اﻃﻼﻋﺎت ﻳﻚ دراﻳﻮ، روي دراﻳﻮ ﻣﻮرد ﻧﻈﺮ در ﭘﻨﺠﺮه </a:t>
            </a:r>
            <a:r>
              <a:rPr lang="en-US" sz="2000" dirty="0">
                <a:cs typeface="B Yagut" panose="00000400000000000000" pitchFamily="2" charset="-78"/>
              </a:rPr>
              <a:t>Computer</a:t>
            </a:r>
            <a:r>
              <a:rPr lang="fa-IR" sz="2000" dirty="0">
                <a:cs typeface="B Yagut" panose="00000400000000000000" pitchFamily="2" charset="-78"/>
              </a:rPr>
              <a:t>ﻛﻠﻴﻚ راﺳﺖﻛﺮده و ﮔﺰﻳﻨﻪ </a:t>
            </a:r>
            <a:r>
              <a:rPr lang="en-US" sz="2000" dirty="0">
                <a:cs typeface="B Yagut" panose="00000400000000000000" pitchFamily="2" charset="-78"/>
              </a:rPr>
              <a:t>Properties</a:t>
            </a:r>
            <a:r>
              <a:rPr lang="fa-IR" sz="2000" dirty="0">
                <a:cs typeface="B Yagut" panose="00000400000000000000" pitchFamily="2" charset="-78"/>
              </a:rPr>
              <a:t>را اﻧﺘﺨﺎب </a:t>
            </a:r>
            <a:r>
              <a:rPr lang="fa-IR" sz="2000" dirty="0" smtClean="0">
                <a:cs typeface="B Yagut" panose="00000400000000000000" pitchFamily="2" charset="-78"/>
              </a:rPr>
              <a:t>ﻛﻨﻴﺪ. در </a:t>
            </a:r>
            <a:r>
              <a:rPr lang="fa-IR" sz="2000" dirty="0">
                <a:cs typeface="B Yagut" panose="00000400000000000000" pitchFamily="2" charset="-78"/>
              </a:rPr>
              <a:t>ﻛﺎدري ﻛﻪ ﺑﺎز </a:t>
            </a:r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 </a:t>
            </a:r>
            <a:r>
              <a:rPr lang="fa-IR" sz="2000" dirty="0" smtClean="0">
                <a:cs typeface="B Yagut" panose="00000400000000000000" pitchFamily="2" charset="-78"/>
              </a:rPr>
              <a:t>   ﻣﻲ </a:t>
            </a:r>
            <a:r>
              <a:rPr lang="fa-IR" sz="2000" dirty="0">
                <a:cs typeface="B Yagut" panose="00000400000000000000" pitchFamily="2" charset="-78"/>
              </a:rPr>
              <a:t>ﺷﻮد، از ﺳﺮﺑﺮگ </a:t>
            </a:r>
            <a:r>
              <a:rPr lang="en-US" sz="2000" dirty="0">
                <a:cs typeface="B Yagut" panose="00000400000000000000" pitchFamily="2" charset="-78"/>
              </a:rPr>
              <a:t>tools ، </a:t>
            </a:r>
            <a:r>
              <a:rPr lang="fa-IR" sz="2000" dirty="0" smtClean="0">
                <a:cs typeface="B Yagut" panose="00000400000000000000" pitchFamily="2" charset="-78"/>
              </a:rPr>
              <a:t>ﮔﺰﻳﻨﻪ  </a:t>
            </a:r>
            <a:r>
              <a:rPr lang="en-US" sz="2000" dirty="0" smtClean="0">
                <a:cs typeface="B Yagut" panose="00000400000000000000" pitchFamily="2" charset="-78"/>
              </a:rPr>
              <a:t>Backup now</a:t>
            </a:r>
            <a:r>
              <a:rPr lang="fa-IR" sz="2000" dirty="0" smtClean="0">
                <a:cs typeface="B Yagut" panose="00000400000000000000" pitchFamily="2" charset="-78"/>
              </a:rPr>
              <a:t> را </a:t>
            </a:r>
            <a:r>
              <a:rPr lang="fa-IR" sz="2000" dirty="0">
                <a:cs typeface="B Yagut" panose="00000400000000000000" pitchFamily="2" charset="-78"/>
              </a:rPr>
              <a:t>اﻧﺘﺨﺎب ﻛﻨﻴﺪ</a:t>
            </a:r>
            <a:r>
              <a:rPr lang="fa-IR" sz="2000" dirty="0" smtClean="0">
                <a:cs typeface="B Yagut" panose="00000400000000000000" pitchFamily="2" charset="-78"/>
              </a:rPr>
              <a:t>.</a:t>
            </a:r>
            <a:endParaRPr lang="en-US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400" dirty="0">
              <a:cs typeface="B Yagut" panose="00000400000000000000" pitchFamily="2" charset="-78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812360" y="4735662"/>
            <a:ext cx="718128" cy="360040"/>
          </a:xfrm>
          <a:prstGeom prst="wedgeRoundRectCallou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نکته 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6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38"/>
    </mc:Choice>
    <mc:Fallback xmlns="">
      <p:transition spd="slow" advTm="33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196752"/>
            <a:ext cx="8242564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ﺑﺮاي </a:t>
            </a:r>
            <a:r>
              <a:rPr lang="fa-IR" sz="2500" dirty="0">
                <a:cs typeface="B Yagut" panose="00000400000000000000" pitchFamily="2" charset="-78"/>
              </a:rPr>
              <a:t>ﺗﻬﻴﻪ ﻧﺴﺨﻪ ﭘﺸﺘﻴﺒﺎن از ﺑﺮﻧﺎﻣﻪ ﻫﺎ، ﺗﻨﻈﻴﻤﺎت ﺳﻴﺴﺘﻢ و ﻓﺎﻳﻞ ﻫﺎ، ﻣﺮاﺣﻞ زﻳﺮ را دﻧﺒﺎل ﻛﻨﻴﺪ: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١- در ﭘﺎﻧﻞ ﺳﻤﺖ ﭼﭗ </a:t>
            </a:r>
            <a:r>
              <a:rPr lang="fa-IR" sz="2500" dirty="0" smtClean="0">
                <a:cs typeface="B Yagut" panose="00000400000000000000" pitchFamily="2" charset="-78"/>
              </a:rPr>
              <a:t>ﭘﻨﺠﺮه</a:t>
            </a:r>
            <a:r>
              <a:rPr lang="en-US" sz="2500" dirty="0" smtClean="0">
                <a:cs typeface="B Yagut" panose="00000400000000000000" pitchFamily="2" charset="-78"/>
              </a:rPr>
              <a:t>)Backup </a:t>
            </a:r>
            <a:r>
              <a:rPr lang="en-US" sz="2500" dirty="0">
                <a:cs typeface="B Yagut" panose="00000400000000000000" pitchFamily="2" charset="-78"/>
              </a:rPr>
              <a:t>and Restore </a:t>
            </a:r>
            <a:r>
              <a:rPr lang="fa-IR" sz="2500" dirty="0" smtClean="0">
                <a:cs typeface="B Yagut" panose="00000400000000000000" pitchFamily="2" charset="-78"/>
              </a:rPr>
              <a:t>ﺷﻜﻞ ‏6- </a:t>
            </a:r>
            <a:r>
              <a:rPr lang="fa-IR" sz="2500" dirty="0">
                <a:cs typeface="B Yagut" panose="00000400000000000000" pitchFamily="2" charset="-78"/>
              </a:rPr>
              <a:t>١٩)، روي ﮔﺰﻳﻨﻪ</a:t>
            </a:r>
            <a:r>
              <a:rPr lang="en-US" sz="2500" dirty="0">
                <a:cs typeface="B Yagut" panose="00000400000000000000" pitchFamily="2" charset="-78"/>
              </a:rPr>
              <a:t>   Create a system image </a:t>
            </a:r>
            <a:r>
              <a:rPr lang="fa-IR" sz="2500" dirty="0">
                <a:cs typeface="B Yagut" panose="00000400000000000000" pitchFamily="2" charset="-78"/>
              </a:rPr>
              <a:t>ﻛﻠﻴﻚ 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ﻛﻨﻴﺪ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algn="r" rtl="1"/>
            <a:endParaRPr lang="fa-IR" sz="2500" dirty="0">
              <a:cs typeface="B Yagut" panose="00000400000000000000" pitchFamily="2" charset="-78"/>
            </a:endParaRP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٢- در ﻛﺎدري ﻛﻪ ﺑﺎز ﻣﻲ ﺷﻮد (ﺷﻜﻞ </a:t>
            </a:r>
            <a:r>
              <a:rPr lang="fa-IR" sz="2500" dirty="0" smtClean="0">
                <a:cs typeface="B Yagut" panose="00000400000000000000" pitchFamily="2" charset="-78"/>
              </a:rPr>
              <a:t>‏6 </a:t>
            </a:r>
            <a:r>
              <a:rPr lang="fa-IR" sz="2500" dirty="0">
                <a:cs typeface="B Yagut" panose="00000400000000000000" pitchFamily="2" charset="-78"/>
              </a:rPr>
              <a:t>-٢٢) ﻣﺤﻞ ذﺧﻴﺮه ﻧﺴﺨﻪ ﭘﺸﺘﻴﺒﺎن را ﻣﺸﺨﺺ ﻛﺮده و روي دﻛﻤﻪ </a:t>
            </a:r>
            <a:r>
              <a:rPr lang="en-US" sz="2500" dirty="0">
                <a:cs typeface="B Yagut" panose="00000400000000000000" pitchFamily="2" charset="-78"/>
              </a:rPr>
              <a:t>Next</a:t>
            </a:r>
            <a:r>
              <a:rPr lang="fa-IR" sz="2500" dirty="0">
                <a:cs typeface="B Yagut" panose="00000400000000000000" pitchFamily="2" charset="-78"/>
              </a:rPr>
              <a:t>ﻛﻠﻴﻚ </a:t>
            </a:r>
            <a:r>
              <a:rPr lang="fa-IR" sz="2500" dirty="0" smtClean="0">
                <a:cs typeface="B Yagut" panose="00000400000000000000" pitchFamily="2" charset="-78"/>
              </a:rPr>
              <a:t>ﻛﻨﻴﺪ.</a:t>
            </a:r>
          </a:p>
          <a:p>
            <a:pPr algn="r" rtl="1"/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3- در ﻛﺎدر ﺑﻌﺪي (ﺷﻜﻞ ‏6- ٢٣)، در ﺻﻮرت ﺗﻤﺎﻳﻞ ﻣﻲ ﺗﻮاﻧﻴﺪ ﺳﺎﻳﺮ دراﻳﻮﻫﺎ را ﻧﻴﺰ ﺑﻪ ﻧﺴﺨﻪ ﭘﺸﺘﻴﺒﺎن اﺿﺎﻓﻪ ﻛﺮده و روي دﻛﻤﻪ </a:t>
            </a:r>
            <a:r>
              <a:rPr lang="en-US" sz="2500" dirty="0" smtClean="0">
                <a:cs typeface="B Yagut" panose="00000400000000000000" pitchFamily="2" charset="-78"/>
              </a:rPr>
              <a:t>Next</a:t>
            </a:r>
            <a:r>
              <a:rPr lang="fa-IR" sz="2500" dirty="0" smtClean="0">
                <a:cs typeface="B Yagut" panose="00000400000000000000" pitchFamily="2" charset="-78"/>
              </a:rPr>
              <a:t>ﻛﻠﻴﻚ ﻛﻨﻴﺪ ﺗﺎ ﻧﺴﺨﻪ ﭘﺸﺘﻴﺒﺎن ﺗﻬﻴﻪ ﺷﻮد.</a:t>
            </a:r>
          </a:p>
          <a:p>
            <a:pPr algn="r" rtl="1"/>
            <a:endParaRPr lang="fa-IR" sz="2400" dirty="0">
              <a:cs typeface="B Yagut" panose="00000400000000000000" pitchFamily="2" charset="-78"/>
            </a:endParaRPr>
          </a:p>
          <a:p>
            <a:pPr algn="r" rtl="1"/>
            <a:endParaRPr lang="en-US" sz="2400" dirty="0">
              <a:cs typeface="B Yagut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3648" y="620688"/>
            <a:ext cx="7344816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ctr" rtl="1">
              <a:buFont typeface="Wingdings" panose="05000000000000000000" pitchFamily="2" charset="2"/>
              <a:buChar char="§"/>
            </a:pPr>
            <a:r>
              <a:rPr lang="fa-IR" sz="2500" b="1" dirty="0">
                <a:cs typeface="B Yagut" panose="00000400000000000000" pitchFamily="2" charset="-78"/>
              </a:rPr>
              <a:t>ﺗﻬﻴﻪ ﻧﺴﺨﻪ ﭘﺸﺘﻴﺒﺎن از ﺑﺮﻧﺎﻣﻪ ﻫﺎ، ﺗﻨﻈﻴﻤﺎت ﺳﻴﺴﺘﻢ و ﻓﺎﻳﻞ ﻫﺎ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3"/>
    </mc:Choice>
    <mc:Fallback xmlns="">
      <p:transition spd="slow" advTm="15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7376" y="3948675"/>
            <a:ext cx="35846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600" b="1" dirty="0">
                <a:cs typeface="B Yagut" panose="00000400000000000000" pitchFamily="2" charset="-78"/>
              </a:rPr>
              <a:t>ﺷﻜﻞ </a:t>
            </a:r>
            <a:r>
              <a:rPr lang="fa-IR" sz="1600" b="1" dirty="0" smtClean="0">
                <a:cs typeface="B Yagut" panose="00000400000000000000" pitchFamily="2" charset="-78"/>
              </a:rPr>
              <a:t>‏6-  </a:t>
            </a:r>
            <a:r>
              <a:rPr lang="fa-IR" sz="1600" b="1" dirty="0">
                <a:cs typeface="B Yagut" panose="00000400000000000000" pitchFamily="2" charset="-78"/>
              </a:rPr>
              <a:t>٢٢ </a:t>
            </a:r>
            <a:r>
              <a:rPr lang="fa-IR" sz="1600" b="1" dirty="0" smtClean="0">
                <a:cs typeface="B Yagut" panose="00000400000000000000" pitchFamily="2" charset="-78"/>
              </a:rPr>
              <a:t>- </a:t>
            </a:r>
            <a:r>
              <a:rPr lang="fa-IR" sz="1600" b="1" dirty="0">
                <a:cs typeface="B Yagut" panose="00000400000000000000" pitchFamily="2" charset="-78"/>
              </a:rPr>
              <a:t>ﺗﻌﻴﻴﻦ ﻣﺤﻞ ﺧﻴﺮه ﻧﺴﺨﻪ ﭘﺸﺘﻴﺒﺎن</a:t>
            </a:r>
            <a:endParaRPr lang="en-US" sz="1600" b="1" dirty="0">
              <a:cs typeface="B Yagut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7944" y="5459466"/>
            <a:ext cx="4453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fa-IR" sz="1600" b="1" dirty="0">
                <a:cs typeface="B Yagut" panose="00000400000000000000" pitchFamily="2" charset="-78"/>
              </a:rPr>
              <a:t>ﺷﻜﻞ </a:t>
            </a:r>
            <a:r>
              <a:rPr lang="fa-IR" sz="1600" b="1" dirty="0" smtClean="0">
                <a:cs typeface="B Yagut" panose="00000400000000000000" pitchFamily="2" charset="-78"/>
              </a:rPr>
              <a:t>‏6-  ٢٣-  </a:t>
            </a:r>
            <a:r>
              <a:rPr lang="fa-IR" sz="1600" b="1" dirty="0">
                <a:cs typeface="B Yagut" panose="00000400000000000000" pitchFamily="2" charset="-78"/>
              </a:rPr>
              <a:t>اﺿﺎﻓﻪ ﻛﺮدن ﺳﺎﻳﺮ دراﻳﻮﻫﺎ ﺑﻪ ﻧﺴﺨﻪ ﭘﺸﺘﻴﺒﺎن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3635D-4941-424E-842F-C8DE95636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76" y="317517"/>
            <a:ext cx="3773240" cy="3462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4B4C02-360D-48AE-8A8B-74DC67382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96753"/>
            <a:ext cx="3816424" cy="4002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35"/>
    </mc:Choice>
    <mc:Fallback xmlns="">
      <p:transition spd="slow" advTm="39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053" y="863044"/>
            <a:ext cx="8365877" cy="3744416"/>
          </a:xfrm>
        </p:spPr>
        <p:txBody>
          <a:bodyPr>
            <a:normAutofit fontScale="85000" lnSpcReduction="10000"/>
          </a:bodyPr>
          <a:lstStyle/>
          <a:p>
            <a:pPr marL="0" indent="0" algn="r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 </a:t>
            </a:r>
            <a:r>
              <a:rPr lang="fa-IR" sz="2900" dirty="0">
                <a:cs typeface="B Yagut" panose="00000400000000000000" pitchFamily="2" charset="-78"/>
              </a:rPr>
              <a:t>دﻳﺴﻚ ﺗﻌﻤﻴﺮ ﺳﻴﺴﺘﻢ دﻳﺴﻜﻲ اﺳﺖ ﻛﻪ ﺑﺮاي راه اﻧﺪازي راﻳﺎﻧﻪ اﺳﺘﻔﺎده </a:t>
            </a:r>
            <a:endParaRPr lang="fa-IR" sz="29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900" dirty="0" smtClean="0">
                <a:cs typeface="B Yagut" panose="00000400000000000000" pitchFamily="2" charset="-78"/>
              </a:rPr>
              <a:t>ﻣﻲ </a:t>
            </a:r>
            <a:r>
              <a:rPr lang="fa-IR" sz="2900" dirty="0">
                <a:cs typeface="B Yagut" panose="00000400000000000000" pitchFamily="2" charset="-78"/>
              </a:rPr>
              <a:t>ﺷﻮد و ﺷﺎﻣﻞ اﺑﺰارﻫﺎي ﺑﺎزﻳﺎﺑﻲ اﻃﻼﻋﺎت ﺳﻴﺴﺘﻢ اﺳﺖ ﻛﻪ در زﻣﺎن ﺧﺮاﺑﻲ ﺳﻴﺴﺘﻢ ﻣﻲ ﺗﻮاﻧﻴﺪ ﺗﻮﺳﻂ آن ﻳﻚ ﻧﺴﺨﻪ ﭘﺸﺘﻴﺒﺎن ﺳﻴﺴﺘﻢ را ﺑﺎزﻳﺎﺑﻲ ﻛﻨﻴﺪ. </a:t>
            </a:r>
            <a:endParaRPr lang="fa-IR" sz="29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900" dirty="0" smtClean="0">
                <a:cs typeface="B Yagut" panose="00000400000000000000" pitchFamily="2" charset="-78"/>
              </a:rPr>
              <a:t>ﺑﺮاي </a:t>
            </a:r>
            <a:r>
              <a:rPr lang="fa-IR" sz="2900" dirty="0">
                <a:cs typeface="B Yagut" panose="00000400000000000000" pitchFamily="2" charset="-78"/>
              </a:rPr>
              <a:t>ﺗﻬﻴﻪ اﻳﻦ دﻳﺴﻚ، ﻣﺮاﺣﻞ زﻳﺮ را اﻧﺠﺎم دﻫﻴﺪ:</a:t>
            </a:r>
          </a:p>
          <a:p>
            <a:pPr marL="0" indent="0" algn="r" rtl="1">
              <a:buNone/>
            </a:pPr>
            <a:r>
              <a:rPr lang="fa-IR" sz="2900" dirty="0">
                <a:cs typeface="B Yagut" panose="00000400000000000000" pitchFamily="2" charset="-78"/>
              </a:rPr>
              <a:t> </a:t>
            </a:r>
            <a:r>
              <a:rPr lang="fa-IR" sz="2900" dirty="0" smtClean="0">
                <a:cs typeface="B Yagut" panose="00000400000000000000" pitchFamily="2" charset="-78"/>
              </a:rPr>
              <a:t> 1- </a:t>
            </a:r>
            <a:r>
              <a:rPr lang="fa-IR" sz="2900" dirty="0">
                <a:cs typeface="B Yagut" panose="00000400000000000000" pitchFamily="2" charset="-78"/>
              </a:rPr>
              <a:t>در ﭘﺎﻧﻞ ﺳﻤﺖ ﭼﭗ ﭘﻨﺠﺮه </a:t>
            </a:r>
            <a:r>
              <a:rPr lang="en-US" sz="2900" dirty="0">
                <a:cs typeface="B Yagut" panose="00000400000000000000" pitchFamily="2" charset="-78"/>
              </a:rPr>
              <a:t>Backup and </a:t>
            </a:r>
            <a:r>
              <a:rPr lang="en-US" sz="2900" dirty="0" smtClean="0">
                <a:cs typeface="B Yagut" panose="00000400000000000000" pitchFamily="2" charset="-78"/>
              </a:rPr>
              <a:t>Restore</a:t>
            </a:r>
            <a:r>
              <a:rPr lang="fa-IR" sz="2900" dirty="0" smtClean="0">
                <a:cs typeface="B Yagut" panose="00000400000000000000" pitchFamily="2" charset="-78"/>
              </a:rPr>
              <a:t>(ﺷﻜﻞ‏6- </a:t>
            </a:r>
            <a:r>
              <a:rPr lang="fa-IR" sz="2900" dirty="0">
                <a:cs typeface="B Yagut" panose="00000400000000000000" pitchFamily="2" charset="-78"/>
              </a:rPr>
              <a:t>١٩)، روي </a:t>
            </a:r>
            <a:endParaRPr lang="fa-IR" sz="29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900" dirty="0">
                <a:cs typeface="B Yagut" panose="00000400000000000000" pitchFamily="2" charset="-78"/>
              </a:rPr>
              <a:t> </a:t>
            </a:r>
            <a:r>
              <a:rPr lang="fa-IR" sz="2900" dirty="0" smtClean="0">
                <a:cs typeface="B Yagut" panose="00000400000000000000" pitchFamily="2" charset="-78"/>
              </a:rPr>
              <a:t>      ﮔﺰﻳﻨﻪ </a:t>
            </a:r>
            <a:r>
              <a:rPr lang="en-US" sz="2900" dirty="0">
                <a:cs typeface="B Yagut" panose="00000400000000000000" pitchFamily="2" charset="-78"/>
              </a:rPr>
              <a:t>Create a system repair disc</a:t>
            </a:r>
            <a:r>
              <a:rPr lang="fa-IR" sz="2900" dirty="0" smtClean="0">
                <a:cs typeface="B Yagut" panose="00000400000000000000" pitchFamily="2" charset="-78"/>
              </a:rPr>
              <a:t>ﻛﻠﻴﻚ </a:t>
            </a:r>
            <a:r>
              <a:rPr lang="fa-IR" sz="2900" dirty="0">
                <a:cs typeface="B Yagut" panose="00000400000000000000" pitchFamily="2" charset="-78"/>
              </a:rPr>
              <a:t>ﻛﻨﻴﺪ.		</a:t>
            </a:r>
          </a:p>
          <a:p>
            <a:pPr marL="0" indent="0" algn="r" rtl="1">
              <a:buNone/>
            </a:pPr>
            <a:r>
              <a:rPr lang="fa-IR" sz="2900" dirty="0" smtClean="0">
                <a:cs typeface="B Yagut" panose="00000400000000000000" pitchFamily="2" charset="-78"/>
              </a:rPr>
              <a:t>  2- </a:t>
            </a:r>
            <a:r>
              <a:rPr lang="fa-IR" sz="2900" dirty="0">
                <a:cs typeface="B Yagut" panose="00000400000000000000" pitchFamily="2" charset="-78"/>
              </a:rPr>
              <a:t>در ﻛﺎدري ﻛﻪ ﺑﺎز ﻣﻲ ﺷﻮد (</a:t>
            </a:r>
            <a:r>
              <a:rPr lang="fa-IR" sz="2900" dirty="0" smtClean="0">
                <a:cs typeface="B Yagut" panose="00000400000000000000" pitchFamily="2" charset="-78"/>
              </a:rPr>
              <a:t>ﺷﻜﻞ6-٢4)، دراﻳﻮ </a:t>
            </a:r>
            <a:r>
              <a:rPr lang="fa-IR" sz="2900" dirty="0">
                <a:cs typeface="B Yagut" panose="00000400000000000000" pitchFamily="2" charset="-78"/>
              </a:rPr>
              <a:t>ﻣﻮرد ﻧﻈﺮ را اﻧﺘﺨﺎب </a:t>
            </a:r>
            <a:endParaRPr lang="fa-IR" sz="29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900" dirty="0">
                <a:cs typeface="B Yagut" panose="00000400000000000000" pitchFamily="2" charset="-78"/>
              </a:rPr>
              <a:t> </a:t>
            </a:r>
            <a:r>
              <a:rPr lang="fa-IR" sz="2900" dirty="0" smtClean="0">
                <a:cs typeface="B Yagut" panose="00000400000000000000" pitchFamily="2" charset="-78"/>
              </a:rPr>
              <a:t>      ﻛﺮده </a:t>
            </a:r>
            <a:r>
              <a:rPr lang="fa-IR" sz="2900" dirty="0">
                <a:cs typeface="B Yagut" panose="00000400000000000000" pitchFamily="2" charset="-78"/>
              </a:rPr>
              <a:t>و روي دﻛﻤﻪ  </a:t>
            </a:r>
            <a:r>
              <a:rPr lang="en-US" sz="2900" dirty="0">
                <a:cs typeface="B Yagut" panose="00000400000000000000" pitchFamily="2" charset="-78"/>
              </a:rPr>
              <a:t> Create disk</a:t>
            </a:r>
            <a:r>
              <a:rPr lang="fa-IR" sz="2900" dirty="0" smtClean="0">
                <a:cs typeface="B Yagut" panose="00000400000000000000" pitchFamily="2" charset="-78"/>
              </a:rPr>
              <a:t>ﻛﻠﻴﻚ </a:t>
            </a:r>
            <a:r>
              <a:rPr lang="fa-IR" sz="2900" dirty="0">
                <a:cs typeface="B Yagut" panose="00000400000000000000" pitchFamily="2" charset="-78"/>
              </a:rPr>
              <a:t>ﻛﻨﻴﺪ</a:t>
            </a:r>
            <a:r>
              <a:rPr lang="fa-IR" sz="2900" dirty="0" smtClean="0">
                <a:cs typeface="B Yagut" panose="00000400000000000000" pitchFamily="2" charset="-78"/>
              </a:rPr>
              <a:t>.</a:t>
            </a: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93866" y="360670"/>
            <a:ext cx="358668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§"/>
            </a:pPr>
            <a:r>
              <a:rPr lang="fa-IR" sz="2500" b="1" dirty="0" smtClean="0">
                <a:cs typeface="B Yagut" panose="00000400000000000000" pitchFamily="2" charset="-78"/>
              </a:rPr>
              <a:t>ﺗﻬﻴﻪ</a:t>
            </a:r>
            <a:r>
              <a:rPr lang="en-US" sz="2500" b="1" dirty="0" smtClean="0">
                <a:cs typeface="B Yagut" panose="00000400000000000000" pitchFamily="2" charset="-78"/>
              </a:rPr>
              <a:t> </a:t>
            </a:r>
            <a:r>
              <a:rPr lang="en-US" sz="2500" b="1" dirty="0">
                <a:cs typeface="B Yagut" panose="00000400000000000000" pitchFamily="2" charset="-78"/>
              </a:rPr>
              <a:t>System </a:t>
            </a:r>
            <a:r>
              <a:rPr lang="en-US" sz="2500" b="1" dirty="0" smtClean="0">
                <a:cs typeface="B Yagut" panose="00000400000000000000" pitchFamily="2" charset="-78"/>
              </a:rPr>
              <a:t>Repair Disc</a:t>
            </a:r>
            <a:endParaRPr lang="fa-IR" sz="2500" b="1" dirty="0">
              <a:cs typeface="B Yagut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CAEF5-4AAE-407B-A21C-CD5B251D9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28994"/>
            <a:ext cx="3888432" cy="2296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892687" y="5733256"/>
            <a:ext cx="30909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b="1" dirty="0">
                <a:cs typeface="B Yagut" panose="00000400000000000000" pitchFamily="2" charset="-78"/>
              </a:rPr>
              <a:t>ﺷﻜﻞ </a:t>
            </a:r>
            <a:r>
              <a:rPr lang="fa-IR" sz="1600" b="1" dirty="0" smtClean="0">
                <a:cs typeface="B Yagut" panose="00000400000000000000" pitchFamily="2" charset="-78"/>
              </a:rPr>
              <a:t>‏6 - ٢٤-  </a:t>
            </a:r>
            <a:r>
              <a:rPr lang="fa-IR" sz="1600" b="1" dirty="0">
                <a:cs typeface="B Yagut" panose="00000400000000000000" pitchFamily="2" charset="-78"/>
              </a:rPr>
              <a:t>ﺗﻬﻴﻪ دﻳﺴﻚ ﺗﻌﻤﻴﺮ ﺳﻴﺴﺘﻢ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53"/>
    </mc:Choice>
    <mc:Fallback xmlns="">
      <p:transition spd="slow" advTm="45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3960440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Yagut" panose="00000400000000000000" pitchFamily="2" charset="-78"/>
              </a:rPr>
              <a:t>در </a:t>
            </a:r>
            <a:r>
              <a:rPr lang="fa-IR" sz="2400" dirty="0">
                <a:cs typeface="B Yagut" panose="00000400000000000000" pitchFamily="2" charset="-78"/>
              </a:rPr>
              <a:t>ﺻﻮرﺗﻲ ﻛﻪ ﺑﻪ ﺑﻨﺎ ﺑﻪ ﻫﺮ دﻟﻴﻠﻲ اﻃﻼﻋﺎت ﺷﻤﺎ از ﺑﻴﻦ ﺑﺮود، ﻣﻲ ﺗﻮاﻧﻴﺪ ﺗﻮﺳﻂ ﺑﺎزﻳﺎﺑﻲ ﻧﺴﺨﻪ ﭘﺸﺘﻴﺒﺎن، اﻃﻼﻋﺎت ﺧﻮد را </a:t>
            </a:r>
            <a:r>
              <a:rPr lang="fa-IR" sz="2400" dirty="0" smtClean="0">
                <a:cs typeface="B Yagut" panose="00000400000000000000" pitchFamily="2" charset="-78"/>
              </a:rPr>
              <a:t>ﺑﺎزﮔﺮداﻧﻴﺪ. ﺑﺮاي ﺑﺎزﻳﺎﺑﻲ ﻓﺎﻳﻞ ﻫﺎ ﻣﺮاﺣﻞ زﻳﺮ را اﻧﺠﺎم دﻫﻴﺪ: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١- روي آﻳﻜﻦ ﻧﺴﺨﻪ ﭘﺸﺘﻴﺒﺎن در ﻣﺴﻴﺮي ﻛﻪ ذﺧﻴﺮه ﺷﺪه داﺑﻞ ﻛﻠﻴﻚ ﻛﻨﻴﺪ.</a:t>
            </a:r>
          </a:p>
          <a:p>
            <a:pPr marL="0" indent="0" algn="r" rtl="1">
              <a:buNone/>
            </a:pPr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   در ﻛﺎدري ﻛﻪ ﺑﺎز ﻣﻲ ﺷﻮد (ﺷﻜﻞ‏6 -٢٥)، ﺳﻪ ﮔﺰﻳﻨﻪ زﻳﺮ وﺟﻮد دارد:</a:t>
            </a:r>
          </a:p>
          <a:p>
            <a:pPr algn="r" rtl="1"/>
            <a:r>
              <a:rPr lang="fa-IR" sz="2400" dirty="0" smtClean="0">
                <a:cs typeface="B Yagut" panose="00000400000000000000" pitchFamily="2" charset="-78"/>
              </a:rPr>
              <a:t>ﮔﺰﻳﻨﻪ</a:t>
            </a:r>
            <a:r>
              <a:rPr lang="en-US" sz="2400" dirty="0" smtClean="0">
                <a:cs typeface="B Yagut" panose="00000400000000000000" pitchFamily="2" charset="-78"/>
              </a:rPr>
              <a:t>(Restore my files from this backup) </a:t>
            </a:r>
            <a:r>
              <a:rPr lang="fa-IR" sz="2400" dirty="0" smtClean="0">
                <a:cs typeface="B Yagut" panose="00000400000000000000" pitchFamily="2" charset="-78"/>
              </a:rPr>
              <a:t> : ﺑﺮاي ﺑﺎزﻳﺎﺑﻲ ﻓﺎﻳﻞﻫﺎ از اﻳﻦ ﻧﺴﺨﻪ ﭘﺸﺘﻴﺒﺎن ﺑﻪ ﻛﺎر ﻣﻲ رود. (ﺷﻜﻞ‏6-٢٦)، </a:t>
            </a:r>
          </a:p>
          <a:p>
            <a:pPr algn="r" rtl="1"/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en-US" sz="2400" dirty="0" smtClean="0">
                <a:cs typeface="B Yagut" panose="00000400000000000000" pitchFamily="2" charset="-78"/>
              </a:rPr>
              <a:t>(Restore </a:t>
            </a:r>
            <a:r>
              <a:rPr lang="en-US" sz="2400" dirty="0">
                <a:cs typeface="B Yagut" panose="00000400000000000000" pitchFamily="2" charset="-78"/>
              </a:rPr>
              <a:t>files from all users of this </a:t>
            </a:r>
            <a:r>
              <a:rPr lang="en-US" sz="2400" dirty="0" smtClean="0">
                <a:cs typeface="B Yagut" panose="00000400000000000000" pitchFamily="2" charset="-78"/>
              </a:rPr>
              <a:t>computer) </a:t>
            </a:r>
            <a:r>
              <a:rPr lang="fa-IR" sz="2400" dirty="0" smtClean="0">
                <a:cs typeface="B Yagut" panose="00000400000000000000" pitchFamily="2" charset="-78"/>
              </a:rPr>
              <a:t>:  </a:t>
            </a:r>
            <a:r>
              <a:rPr lang="fa-IR" sz="2400" dirty="0">
                <a:cs typeface="B Yagut" panose="00000400000000000000" pitchFamily="2" charset="-78"/>
              </a:rPr>
              <a:t>ﺑﺮاي ﺑﺎزﻳﺎﺑﻲ ﻓﺎﻳﻞ ﻫﺎ از ﻧﺴﺨﻪ ﻫﺎي ﭘﺸﺘﻴﺒﺎنﻛﻠﻴﻪ ﻛﺎرﺑﺮان اﻳﻦ راﻳﺎﻧﻪ اﺳﺘﻔﺎده ﻣﻲ ﺷﻮد </a:t>
            </a:r>
            <a:r>
              <a:rPr lang="fa-IR" sz="2400" dirty="0" smtClean="0">
                <a:cs typeface="B Yagut" panose="00000400000000000000" pitchFamily="2" charset="-78"/>
              </a:rPr>
              <a:t>(ﺷﻜﻞ ‏6- </a:t>
            </a:r>
            <a:r>
              <a:rPr lang="fa-IR" sz="2400" dirty="0">
                <a:cs typeface="B Yagut" panose="00000400000000000000" pitchFamily="2" charset="-78"/>
              </a:rPr>
              <a:t>٢٦)، 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algn="r" rtl="1"/>
            <a:r>
              <a:rPr lang="en-US" sz="2400" dirty="0" smtClean="0">
                <a:cs typeface="B Yagut" panose="00000400000000000000" pitchFamily="2" charset="-78"/>
              </a:rPr>
              <a:t>(Manage space </a:t>
            </a:r>
            <a:r>
              <a:rPr lang="en-US" sz="2400" dirty="0">
                <a:cs typeface="B Yagut" panose="00000400000000000000" pitchFamily="2" charset="-78"/>
              </a:rPr>
              <a:t>Backup </a:t>
            </a:r>
            <a:r>
              <a:rPr lang="en-US" sz="2400" dirty="0" smtClean="0">
                <a:cs typeface="B Yagut" panose="00000400000000000000" pitchFamily="2" charset="-78"/>
              </a:rPr>
              <a:t>and Restore) </a:t>
            </a:r>
            <a:r>
              <a:rPr lang="fa-IR" sz="2400" dirty="0" smtClean="0">
                <a:cs typeface="B Yagut" panose="00000400000000000000" pitchFamily="2" charset="-78"/>
              </a:rPr>
              <a:t>: </a:t>
            </a:r>
            <a:r>
              <a:rPr lang="fa-IR" sz="2400" dirty="0">
                <a:cs typeface="B Yagut" panose="00000400000000000000" pitchFamily="2" charset="-78"/>
              </a:rPr>
              <a:t>ﺑﺮاي ﻣﺪﻳﺮﻳﺖ ﻓﻀﺎي اﺳﺘﻔﺎده ﺷﺪه ﺗﻮﺳﻂ ﻧﺴﺨﻪ ﭘﺸﺘﻴﺒﺎنﺑﻪ ﻛﺎر ﻣﻲ رود ﻛﻪ در ﺷﻜﻞ </a:t>
            </a:r>
            <a:r>
              <a:rPr lang="fa-IR" sz="2400" dirty="0" smtClean="0">
                <a:cs typeface="B Yagut" panose="00000400000000000000" pitchFamily="2" charset="-78"/>
              </a:rPr>
              <a:t>‏</a:t>
            </a:r>
            <a:r>
              <a:rPr lang="en-US" sz="2400" dirty="0" smtClean="0">
                <a:cs typeface="B Yagut" panose="00000400000000000000" pitchFamily="2" charset="-78"/>
              </a:rPr>
              <a:t>)</a:t>
            </a:r>
            <a:r>
              <a:rPr lang="fa-IR" sz="2400" dirty="0" smtClean="0">
                <a:cs typeface="B Yagut" panose="00000400000000000000" pitchFamily="2" charset="-78"/>
              </a:rPr>
              <a:t> 6-27) </a:t>
            </a:r>
            <a:r>
              <a:rPr lang="fa-IR" sz="2400" dirty="0">
                <a:cs typeface="B Yagut" panose="00000400000000000000" pitchFamily="2" charset="-78"/>
              </a:rPr>
              <a:t>ﻧﺸﺎن داده ﺷﺪه </a:t>
            </a:r>
            <a:r>
              <a:rPr lang="fa-IR" sz="2400" dirty="0" smtClean="0">
                <a:cs typeface="B Yagut" panose="00000400000000000000" pitchFamily="2" charset="-78"/>
              </a:rPr>
              <a:t>اﺳﺖ.</a:t>
            </a:r>
            <a:endParaRPr lang="en-US" sz="2400" dirty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528355"/>
            <a:ext cx="7668344" cy="646331"/>
          </a:xfrm>
          <a:prstGeom prst="rect">
            <a:avLst/>
          </a:prstGeom>
          <a:solidFill>
            <a:schemeClr val="accent6">
              <a:lumMod val="75000"/>
              <a:alpha val="1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fa-IR" sz="3600" b="1" dirty="0">
                <a:solidFill>
                  <a:prstClr val="black"/>
                </a:solidFill>
                <a:cs typeface="B Yagut" panose="00000400000000000000" pitchFamily="2" charset="-78"/>
              </a:rPr>
              <a:t>6- ﺑﺎزﻳﺎﺑﻲ ﻧﺴﺨﻪ ﭘﺸﺘﻴﺒﺎن (</a:t>
            </a:r>
            <a:r>
              <a:rPr lang="en-US" sz="3600" b="1" dirty="0">
                <a:solidFill>
                  <a:prstClr val="black"/>
                </a:solidFill>
                <a:cs typeface="B Yagut" panose="00000400000000000000" pitchFamily="2" charset="-78"/>
              </a:rPr>
              <a:t>Restore</a:t>
            </a:r>
            <a:r>
              <a:rPr lang="fa-IR" sz="3600" b="1" dirty="0">
                <a:solidFill>
                  <a:prstClr val="black"/>
                </a:solidFill>
                <a:cs typeface="B Yagut" panose="00000400000000000000" pitchFamily="2" charset="-78"/>
              </a:rPr>
              <a:t>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5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5"/>
    </mc:Choice>
    <mc:Fallback xmlns="">
      <p:transition spd="slow" advTm="19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33760" y="1495540"/>
            <a:ext cx="2912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/>
              <a:t>ﺷﻜﻞ 6 - </a:t>
            </a:r>
            <a:r>
              <a:rPr lang="fa-IR" dirty="0"/>
              <a:t>٢٥ </a:t>
            </a:r>
            <a:r>
              <a:rPr lang="fa-IR" dirty="0" smtClean="0"/>
              <a:t>- </a:t>
            </a:r>
            <a:r>
              <a:rPr lang="fa-IR" dirty="0"/>
              <a:t>ﺑﺎزﻳﺎﺑﻲ ﻧﺴﺨﻪ ﭘﺸﺘﻴﺒﺎن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27984" y="6338364"/>
            <a:ext cx="2451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/>
              <a:t>ﺷﻜﻞ </a:t>
            </a:r>
            <a:r>
              <a:rPr lang="fa-IR" dirty="0" smtClean="0"/>
              <a:t>‏6- ٢٦-  </a:t>
            </a:r>
            <a:r>
              <a:rPr lang="fa-IR" dirty="0"/>
              <a:t>ﺑﺎزﻳﺎﺑﻲ ﻓﺎﻳﻞ ﻫﺎ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67FB9-AF37-46AF-961D-DE1594621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06" y="2852936"/>
            <a:ext cx="5616624" cy="3375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DFC00E-BF0C-4C88-B978-81581D492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1" y="380699"/>
            <a:ext cx="3695700" cy="2229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19"/>
    </mc:Choice>
    <mc:Fallback xmlns="">
      <p:transition spd="slow" advTm="53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59832" y="4491241"/>
            <a:ext cx="3252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600" b="1" dirty="0">
                <a:cs typeface="B Yagut" panose="00000400000000000000" pitchFamily="2" charset="-78"/>
              </a:rPr>
              <a:t>ﺷﻜﻞ </a:t>
            </a:r>
            <a:r>
              <a:rPr lang="fa-IR" sz="1600" b="1" dirty="0" smtClean="0">
                <a:cs typeface="B Yagut" panose="00000400000000000000" pitchFamily="2" charset="-78"/>
              </a:rPr>
              <a:t>‏6  -٢٧ - </a:t>
            </a:r>
            <a:r>
              <a:rPr lang="fa-IR" sz="1600" b="1" dirty="0">
                <a:cs typeface="B Yagut" panose="00000400000000000000" pitchFamily="2" charset="-78"/>
              </a:rPr>
              <a:t>ﻣﺪﻳﺮﻳﺖ ﻓﻀﺎي اﺳﺘﻔﺎده ﺷﺪه</a:t>
            </a:r>
            <a:endParaRPr lang="en-US" sz="1600" b="1" dirty="0">
              <a:cs typeface="B Yagut" panose="0000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4FB8E-5ABF-40C9-8F53-52166FAC7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63" y="532763"/>
            <a:ext cx="4631912" cy="3904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2"/>
    </mc:Choice>
    <mc:Fallback xmlns="">
      <p:transition spd="slow" advTm="23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47046"/>
            <a:ext cx="8373617" cy="366393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٢- روي ﮔﺰﻳﻨﻪ </a:t>
            </a:r>
            <a:r>
              <a:rPr lang="en-US" sz="2500" dirty="0" smtClean="0">
                <a:cs typeface="B Yagut" panose="00000400000000000000" pitchFamily="2" charset="-78"/>
              </a:rPr>
              <a:t>Restore my files from this backup </a:t>
            </a:r>
            <a:r>
              <a:rPr lang="fa-IR" sz="2500" dirty="0" smtClean="0">
                <a:cs typeface="B Yagut" panose="00000400000000000000" pitchFamily="2" charset="-78"/>
              </a:rPr>
              <a:t>کلیک کنید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(ﺷﻜﻞ‏6 -٢٥).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3- در ﻛﺎدري ﻛﻪ ﺑﺎز ﻣﻲ ﺷﻮد (ﺷﻜﻞ ‏6- ٢٨)، ﻧﺴﺨﻪ ﭘﺸﺘﻴﺒﺎن را اﻧﺘﺨﺎب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ﻛﺮده و روي ﮔﺰﻳﻨﻪ </a:t>
            </a:r>
            <a:r>
              <a:rPr lang="en-US" sz="2500" dirty="0" smtClean="0">
                <a:cs typeface="B Yagut" panose="00000400000000000000" pitchFamily="2" charset="-78"/>
              </a:rPr>
              <a:t> Next </a:t>
            </a:r>
            <a:r>
              <a:rPr lang="fa-IR" sz="2500" dirty="0" smtClean="0">
                <a:cs typeface="B Yagut" panose="00000400000000000000" pitchFamily="2" charset="-78"/>
              </a:rPr>
              <a:t>ﻛﻠﻴﻚ ﻛﻨﻴﺪ. اﮔﺮﻧﺴﺨﻪ ﭘﺸﺘﻴﺒﺎن در اﻳﻦ ﭘﻨﺠﺮه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نمایش داده ﻧﺸﻮد،روي گزینه </a:t>
            </a:r>
            <a:r>
              <a:rPr lang="en-US" sz="2500" dirty="0" smtClean="0">
                <a:cs typeface="B Yagut" panose="00000400000000000000" pitchFamily="2" charset="-78"/>
              </a:rPr>
              <a:t>Browse for folders </a:t>
            </a:r>
            <a:r>
              <a:rPr lang="fa-IR" sz="2500" dirty="0" smtClean="0">
                <a:cs typeface="B Yagut" panose="00000400000000000000" pitchFamily="2" charset="-78"/>
              </a:rPr>
              <a:t>ﻛﻠﻴﻚ ﻛﺮده و آن را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ﭘﻴﺪا ﻛﻨﻴﺪ.در صورتی که گزینه :</a:t>
            </a:r>
          </a:p>
          <a:p>
            <a:pPr marL="0" indent="0" algn="r" rtl="1">
              <a:buNone/>
            </a:pPr>
            <a:r>
              <a:rPr lang="en-US" sz="2500" dirty="0" smtClean="0">
                <a:cs typeface="B Yagut" panose="00000400000000000000" pitchFamily="2" charset="-78"/>
              </a:rPr>
              <a:t>Restore </a:t>
            </a:r>
            <a:r>
              <a:rPr lang="en-US" sz="2500" dirty="0">
                <a:cs typeface="B Yagut" panose="00000400000000000000" pitchFamily="2" charset="-78"/>
              </a:rPr>
              <a:t>files from all users of </a:t>
            </a:r>
            <a:r>
              <a:rPr lang="en-US" sz="2500" dirty="0" smtClean="0">
                <a:cs typeface="B Yagut" panose="00000400000000000000" pitchFamily="2" charset="-78"/>
              </a:rPr>
              <a:t>this </a:t>
            </a:r>
            <a:r>
              <a:rPr lang="en-US" sz="2500" dirty="0">
                <a:cs typeface="B Yagut" panose="00000400000000000000" pitchFamily="2" charset="-78"/>
              </a:rPr>
              <a:t>computer</a:t>
            </a:r>
            <a:r>
              <a:rPr lang="fa-IR" sz="2500" dirty="0" smtClean="0">
                <a:cs typeface="B Yagut" panose="00000400000000000000" pitchFamily="2" charset="-78"/>
              </a:rPr>
              <a:t> را </a:t>
            </a:r>
            <a:r>
              <a:rPr lang="fa-IR" sz="2500" dirty="0">
                <a:cs typeface="B Yagut" panose="00000400000000000000" pitchFamily="2" charset="-78"/>
              </a:rPr>
              <a:t>اﻧﺘﺨﺎب </a:t>
            </a:r>
            <a:r>
              <a:rPr lang="fa-IR" sz="2500" dirty="0" smtClean="0">
                <a:cs typeface="B Yagut" panose="00000400000000000000" pitchFamily="2" charset="-78"/>
              </a:rPr>
              <a:t>ﻛﻨﻴﺪ.دراﻳﻦ </a:t>
            </a:r>
            <a:r>
              <a:rPr lang="fa-IR" sz="2500" dirty="0">
                <a:cs typeface="B Yagut" panose="00000400000000000000" pitchFamily="2" charset="-78"/>
              </a:rPr>
              <a:t>ﭘﻨﺠﺮه </a:t>
            </a:r>
            <a:r>
              <a:rPr lang="fa-IR" sz="2500" dirty="0" smtClean="0">
                <a:cs typeface="B Yagut" panose="00000400000000000000" pitchFamily="2" charset="-78"/>
              </a:rPr>
              <a:t>ﻟﻴﺴﺖﻧﺴﺨﻪ </a:t>
            </a:r>
            <a:r>
              <a:rPr lang="fa-IR" sz="2500" dirty="0">
                <a:cs typeface="B Yagut" panose="00000400000000000000" pitchFamily="2" charset="-78"/>
              </a:rPr>
              <a:t>ﻫﺎي ﭘﺸﺘﻴﺒﺎن ﻫﻤﻪ ﻛﺎرﺑﺮان </a:t>
            </a:r>
            <a:r>
              <a:rPr lang="fa-IR" sz="2500" dirty="0" smtClean="0">
                <a:cs typeface="B Yagut" panose="00000400000000000000" pitchFamily="2" charset="-78"/>
              </a:rPr>
              <a:t>راﻳﺎﻧﻪﻧﻤﺎﻳﺶ </a:t>
            </a:r>
            <a:r>
              <a:rPr lang="fa-IR" sz="2500" dirty="0">
                <a:cs typeface="B Yagut" panose="00000400000000000000" pitchFamily="2" charset="-78"/>
              </a:rPr>
              <a:t>داده </a:t>
            </a:r>
            <a:r>
              <a:rPr lang="fa-IR" sz="2500" dirty="0" smtClean="0">
                <a:cs typeface="B Yagut" panose="00000400000000000000" pitchFamily="2" charset="-78"/>
              </a:rPr>
              <a:t>می شود.</a:t>
            </a:r>
            <a:endParaRPr lang="fa-IR" sz="2500" dirty="0">
              <a:cs typeface="B Yagut" panose="00000400000000000000" pitchFamily="2" charset="-78"/>
            </a:endParaRPr>
          </a:p>
          <a:p>
            <a:pPr algn="just" rtl="1"/>
            <a:endParaRPr lang="en-US" sz="2000" dirty="0">
              <a:cs typeface="B Yagut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24" y="4310985"/>
            <a:ext cx="2952328" cy="2360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576652" y="5949280"/>
            <a:ext cx="33224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1600" b="1" dirty="0">
                <a:cs typeface="B Yagut" panose="00000400000000000000" pitchFamily="2" charset="-78"/>
              </a:rPr>
              <a:t>ﺷﻜﻞ </a:t>
            </a:r>
            <a:r>
              <a:rPr lang="fa-IR" sz="1600" b="1" dirty="0" smtClean="0">
                <a:cs typeface="B Yagut" panose="00000400000000000000" pitchFamily="2" charset="-78"/>
              </a:rPr>
              <a:t>‏6-  </a:t>
            </a:r>
            <a:r>
              <a:rPr lang="fa-IR" sz="1600" b="1" dirty="0">
                <a:cs typeface="B Yagut" panose="00000400000000000000" pitchFamily="2" charset="-78"/>
              </a:rPr>
              <a:t>٢٨ </a:t>
            </a:r>
            <a:r>
              <a:rPr lang="fa-IR" sz="1600" b="1" dirty="0" smtClean="0">
                <a:cs typeface="B Yagut" panose="00000400000000000000" pitchFamily="2" charset="-78"/>
              </a:rPr>
              <a:t>- اﻧﺘﺨﺎب  </a:t>
            </a:r>
            <a:r>
              <a:rPr lang="en-US" sz="1600" b="1" dirty="0" smtClean="0"/>
              <a:t>Backup</a:t>
            </a:r>
            <a:r>
              <a:rPr lang="fa-IR" sz="1600" b="1" dirty="0" smtClean="0"/>
              <a:t>  مورد نظر  </a:t>
            </a:r>
            <a:endParaRPr lang="en-US" sz="16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3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23"/>
    </mc:Choice>
    <mc:Fallback xmlns="">
      <p:transition spd="slow" advTm="42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0" y="692696"/>
            <a:ext cx="8229600" cy="3096344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 4- در ﻛﺎدري ﻛﻪ ﻧﻤﺎﻳﺎن ﻣﻲ ﺷﻮد (ﺷﻜﻞ ‏6 - ٢٩)،محل بازیابی اطلاعات را </a:t>
            </a:r>
          </a:p>
          <a:p>
            <a:pPr marL="0" indent="0" algn="r" rtl="1">
              <a:buNone/>
            </a:pPr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   مشخص کنید.با انتخاب گزینه  </a:t>
            </a:r>
            <a:r>
              <a:rPr lang="en-US" sz="2400" dirty="0" smtClean="0">
                <a:cs typeface="B Yagut" panose="00000400000000000000" pitchFamily="2" charset="-78"/>
              </a:rPr>
              <a:t>In </a:t>
            </a:r>
            <a:r>
              <a:rPr lang="en-US" sz="2400" dirty="0">
                <a:cs typeface="B Yagut" panose="00000400000000000000" pitchFamily="2" charset="-78"/>
              </a:rPr>
              <a:t>the </a:t>
            </a:r>
            <a:r>
              <a:rPr lang="en-US" sz="2400" dirty="0" smtClean="0">
                <a:cs typeface="B Yagut" panose="00000400000000000000" pitchFamily="2" charset="-78"/>
              </a:rPr>
              <a:t>original  location </a:t>
            </a:r>
            <a:r>
              <a:rPr lang="fa-IR" sz="2400" dirty="0" smtClean="0">
                <a:cs typeface="B Yagut" panose="00000400000000000000" pitchFamily="2" charset="-78"/>
              </a:rPr>
              <a:t> ﺑﺎزﻳﺎﺑﻲ در ﻣﺤﻞ </a:t>
            </a:r>
          </a:p>
          <a:p>
            <a:pPr marL="0" indent="0" algn="r" rtl="1">
              <a:buNone/>
            </a:pPr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  اﺻﻠﻲ اﻃﻼﻋﺎت ودر ﺻﻮرت اﻧﺘﺨﺎب ﮔﺰﻳﻨﻪ </a:t>
            </a:r>
            <a:r>
              <a:rPr lang="en-US" sz="2400" dirty="0" smtClean="0">
                <a:cs typeface="B Yagut" panose="00000400000000000000" pitchFamily="2" charset="-78"/>
              </a:rPr>
              <a:t>، the </a:t>
            </a:r>
            <a:r>
              <a:rPr lang="en-US" sz="2400" dirty="0">
                <a:cs typeface="B Yagut" panose="00000400000000000000" pitchFamily="2" charset="-78"/>
              </a:rPr>
              <a:t>following </a:t>
            </a:r>
            <a:r>
              <a:rPr lang="en-US" sz="2400" dirty="0" smtClean="0">
                <a:cs typeface="B Yagut" panose="00000400000000000000" pitchFamily="2" charset="-78"/>
              </a:rPr>
              <a:t>location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en-US" sz="2400" dirty="0" smtClean="0">
                <a:cs typeface="B Yagut" panose="00000400000000000000" pitchFamily="2" charset="-78"/>
              </a:rPr>
              <a:t>In</a:t>
            </a:r>
            <a:r>
              <a:rPr lang="fa-IR" sz="2400" dirty="0" smtClean="0">
                <a:cs typeface="B Yagut" panose="00000400000000000000" pitchFamily="2" charset="-78"/>
              </a:rPr>
              <a:t> ﺑﺎ</a:t>
            </a:r>
          </a:p>
          <a:p>
            <a:pPr marL="0" indent="0" algn="r" rtl="1">
              <a:buNone/>
            </a:pPr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  ﻛﻠﻴﻚ روي دﻛﻤﻪ </a:t>
            </a:r>
            <a:r>
              <a:rPr lang="en-US" sz="2400" dirty="0">
                <a:cs typeface="B Yagut" panose="00000400000000000000" pitchFamily="2" charset="-78"/>
              </a:rPr>
              <a:t>Browse</a:t>
            </a:r>
            <a:r>
              <a:rPr lang="fa-IR" sz="2400" dirty="0" smtClean="0">
                <a:cs typeface="B Yagut" panose="00000400000000000000" pitchFamily="2" charset="-78"/>
              </a:rPr>
              <a:t>ﻣﺴﻴﺮ دﻟﺨﻮاﻫﻲ را ﻣﺸﺨﺺ ﻛﻨﻴﺪ و ﺑﺎزﻳﺎﺑﻲ در آن </a:t>
            </a:r>
          </a:p>
          <a:p>
            <a:pPr marL="0" indent="0" algn="r" rtl="1">
              <a:buNone/>
            </a:pPr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  ﻣﺤﻞ اﻧﺠﺎم ﻣﻲ ﺷﻮد. روي دﻛﻤﻪ </a:t>
            </a:r>
            <a:r>
              <a:rPr lang="en-US" sz="2400" dirty="0" smtClean="0">
                <a:cs typeface="B Yagut" panose="00000400000000000000" pitchFamily="2" charset="-78"/>
              </a:rPr>
              <a:t> Restore</a:t>
            </a:r>
            <a:r>
              <a:rPr lang="fa-IR" sz="2400" dirty="0" smtClean="0">
                <a:cs typeface="B Yagut" panose="00000400000000000000" pitchFamily="2" charset="-78"/>
              </a:rPr>
              <a:t>ﻛﻠﻴﻚ ﻛﻨﻴﺪ.</a:t>
            </a:r>
          </a:p>
          <a:p>
            <a:pPr algn="just" rtl="1"/>
            <a:endParaRPr lang="fa-IR" sz="2000" dirty="0" smtClean="0">
              <a:cs typeface="B Yagut" panose="00000400000000000000" pitchFamily="2" charset="-78"/>
            </a:endParaRPr>
          </a:p>
          <a:p>
            <a:pPr algn="just" rtl="1"/>
            <a:endParaRPr lang="fa-IR" sz="2000" dirty="0" smtClean="0">
              <a:cs typeface="B Yagut" panose="00000400000000000000" pitchFamily="2" charset="-78"/>
            </a:endParaRPr>
          </a:p>
          <a:p>
            <a:pPr algn="just" rtl="1"/>
            <a:endParaRPr lang="fa-IR" sz="2000" dirty="0" smtClean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endParaRPr lang="en-US" sz="2000" dirty="0"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523" y="3356992"/>
            <a:ext cx="4032448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799979" y="6305644"/>
            <a:ext cx="2571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/>
            <a:r>
              <a:rPr lang="fa-IR" sz="1600" b="1" dirty="0">
                <a:cs typeface="B Yagut" panose="00000400000000000000" pitchFamily="2" charset="-78"/>
              </a:rPr>
              <a:t>ﺷﻜﻞ </a:t>
            </a:r>
            <a:r>
              <a:rPr lang="fa-IR" sz="1600" b="1" dirty="0" smtClean="0">
                <a:cs typeface="B Yagut" panose="00000400000000000000" pitchFamily="2" charset="-78"/>
              </a:rPr>
              <a:t>‏6-29  - تعیین محل بازیابی</a:t>
            </a:r>
            <a:endParaRPr lang="fa-IR" sz="1600" b="1" dirty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1"/>
    </mc:Choice>
    <mc:Fallback xmlns="">
      <p:transition spd="slow" advTm="31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332" y="1240898"/>
            <a:ext cx="7886700" cy="646331"/>
          </a:xfrm>
          <a:solidFill>
            <a:schemeClr val="accent6">
              <a:lumMod val="75000"/>
              <a:alpha val="1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rtl="1"/>
            <a:r>
              <a:rPr lang="fa-IR" sz="3600" b="1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فهرست</a:t>
            </a:r>
            <a:endParaRPr lang="en-US" sz="3600" b="1" dirty="0">
              <a:solidFill>
                <a:prstClr val="black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432" y="1988840"/>
            <a:ext cx="8229600" cy="4032448"/>
          </a:xfrm>
        </p:spPr>
        <p:txBody>
          <a:bodyPr>
            <a:normAutofit/>
          </a:bodyPr>
          <a:lstStyle/>
          <a:p>
            <a:pPr marL="0" indent="0" algn="r" rtl="1">
              <a:spcBef>
                <a:spcPct val="0"/>
              </a:spcBef>
              <a:buNone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 1- آشنایی با قالب بندی دیسک</a:t>
            </a:r>
          </a:p>
          <a:p>
            <a:pPr marL="0" indent="0" algn="r" rtl="1">
              <a:spcBef>
                <a:spcPct val="0"/>
              </a:spcBef>
              <a:buNone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 2-</a:t>
            </a:r>
            <a:r>
              <a:rPr lang="en-US" sz="2000" dirty="0">
                <a:solidFill>
                  <a:prstClr val="black"/>
                </a:solidFill>
                <a:cs typeface="B Yagut" panose="00000400000000000000" pitchFamily="2" charset="-78"/>
              </a:rPr>
              <a:t>Format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کردن دیسک </a:t>
            </a:r>
          </a:p>
          <a:p>
            <a:pPr marL="0" indent="0" algn="r" rtl="1">
              <a:spcBef>
                <a:spcPct val="0"/>
              </a:spcBef>
              <a:buNone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 3- پاک سازی دیسک </a:t>
            </a:r>
          </a:p>
          <a:p>
            <a:pPr marL="0" indent="0" algn="r" rtl="1">
              <a:spcBef>
                <a:spcPct val="0"/>
              </a:spcBef>
              <a:buNone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 4- یکپارچه سازی فضای دیسک </a:t>
            </a:r>
          </a:p>
          <a:p>
            <a:pPr marL="0" indent="0" algn="r" rtl="1">
              <a:spcBef>
                <a:spcPct val="0"/>
              </a:spcBef>
              <a:buNone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      - زﻣﺎن ﺑﻨﺪي ﻋﻤﻠﻴﺎت ﻳﻜﭙﺎرﭼﻪ ﺳﺎزي دﻳﺴﻚ </a:t>
            </a:r>
          </a:p>
          <a:p>
            <a:pPr marL="0" indent="0" algn="r" rtl="1">
              <a:spcBef>
                <a:spcPct val="0"/>
              </a:spcBef>
              <a:buNone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  5- تهیه نسخه پشتیبان</a:t>
            </a:r>
          </a:p>
          <a:p>
            <a:pPr marL="0" indent="0" algn="r" rtl="1">
              <a:spcBef>
                <a:spcPct val="0"/>
              </a:spcBef>
              <a:buNone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   - ﺗﻬﻴﻪ ﻧﺴﺨﻪ ﭘﺸﺘﻴﺒﺎن از ﺑﺮﻧﺎﻣﻪ ﻫﺎ، ﺗﻨﻈﻴﻤﺎت ﺳﻴﺴﺘﻢ و ﻓﺎﻳﻞ ﻫﺎ</a:t>
            </a:r>
          </a:p>
          <a:p>
            <a:pPr marL="0" indent="0" algn="r" rtl="1">
              <a:spcBef>
                <a:spcPct val="0"/>
              </a:spcBef>
              <a:buNone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   - ﺗﻬﻴﻪ</a:t>
            </a:r>
            <a:r>
              <a:rPr lang="en-US" sz="2000" dirty="0">
                <a:solidFill>
                  <a:prstClr val="black"/>
                </a:solidFill>
                <a:cs typeface="B Yagut" panose="00000400000000000000" pitchFamily="2" charset="-78"/>
              </a:rPr>
              <a:t> System Repair Disc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دﻳﺴﻚ ﺗﻌﻤﻴﺮ ﺳﻴﺴﺘﻢ</a:t>
            </a:r>
          </a:p>
          <a:p>
            <a:pPr marL="0" indent="0" algn="r" rtl="1">
              <a:spcBef>
                <a:spcPct val="0"/>
              </a:spcBef>
              <a:buNone/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  6-  بازیابی نسخه پشتیبان</a:t>
            </a:r>
          </a:p>
          <a:p>
            <a:pPr marL="0" indent="0" algn="ctr" rtl="1">
              <a:spcBef>
                <a:spcPct val="0"/>
              </a:spcBef>
              <a:buNone/>
            </a:pPr>
            <a:r>
              <a:rPr lang="fa-IR" sz="2000" dirty="0">
                <a:cs typeface="B Yagut" pitchFamily="2" charset="-78"/>
              </a:rPr>
              <a:t> </a:t>
            </a:r>
            <a:r>
              <a:rPr lang="fa-IR" sz="2000" dirty="0" smtClean="0">
                <a:cs typeface="B Yagut" pitchFamily="2" charset="-78"/>
              </a:rPr>
              <a:t>  </a:t>
            </a:r>
            <a:endParaRPr lang="en-US" sz="3600" b="1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"/>
    </mc:Choice>
    <mc:Fallback xmlns="">
      <p:transition spd="slow" advTm="1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59020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400" dirty="0" smtClean="0">
                <a:cs typeface="B Yagut" panose="00000400000000000000" pitchFamily="2" charset="-78"/>
              </a:rPr>
              <a:t>5- اﻃﻼﻋﺎت </a:t>
            </a:r>
            <a:r>
              <a:rPr lang="fa-IR" sz="2400" dirty="0">
                <a:cs typeface="B Yagut" panose="00000400000000000000" pitchFamily="2" charset="-78"/>
              </a:rPr>
              <a:t>ﺑﺎزﻳﺎﺑﻲ ﻣﻲ ﺷﻮﻧﺪ. ﺑﺮاي ﻣﺸﺎﻫﺪه ﻓﺎﻳﻞ ﻫﺎي ﺑﺎزﻳﺎﺑﻲ ﺷﺪه، </a:t>
            </a:r>
            <a:r>
              <a:rPr lang="fa-IR" sz="2400" dirty="0" smtClean="0">
                <a:cs typeface="B Yagut" panose="00000400000000000000" pitchFamily="2" charset="-78"/>
              </a:rPr>
              <a:t>روي</a:t>
            </a:r>
          </a:p>
          <a:p>
            <a:pPr algn="just" rtl="1"/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   </a:t>
            </a:r>
            <a:r>
              <a:rPr lang="fa-IR" sz="2400" dirty="0">
                <a:cs typeface="B Yagut" panose="00000400000000000000" pitchFamily="2" charset="-78"/>
              </a:rPr>
              <a:t>ﮔﺰﻳﻨﻪ</a:t>
            </a:r>
            <a:r>
              <a:rPr lang="en-US" sz="2400" dirty="0">
                <a:cs typeface="B Yagut" panose="00000400000000000000" pitchFamily="2" charset="-78"/>
              </a:rPr>
              <a:t>View restored files</a:t>
            </a:r>
            <a:r>
              <a:rPr lang="fa-IR" sz="2400" dirty="0">
                <a:cs typeface="B Yagut" panose="00000400000000000000" pitchFamily="2" charset="-78"/>
              </a:rPr>
              <a:t> ﻛﻠﻴﻚ ﻛﻨﻴﺪ (ﺷﻜﻞ</a:t>
            </a:r>
            <a:r>
              <a:rPr lang="fa-IR" sz="2400" dirty="0" smtClean="0">
                <a:cs typeface="B Yagut" panose="00000400000000000000" pitchFamily="2" charset="-78"/>
              </a:rPr>
              <a:t>‏6-٣٠).</a:t>
            </a:r>
          </a:p>
          <a:p>
            <a:pPr algn="just" rtl="1"/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  </a:t>
            </a:r>
            <a:r>
              <a:rPr lang="fa-IR" sz="2400" dirty="0">
                <a:cs typeface="B Yagut" panose="00000400000000000000" pitchFamily="2" charset="-78"/>
              </a:rPr>
              <a:t>ﺑﺎ ﻛﻠﻴﻚ </a:t>
            </a:r>
            <a:r>
              <a:rPr lang="fa-IR" sz="2400" dirty="0" smtClean="0">
                <a:cs typeface="B Yagut" panose="00000400000000000000" pitchFamily="2" charset="-78"/>
              </a:rPr>
              <a:t>روي </a:t>
            </a:r>
            <a:r>
              <a:rPr lang="fa-IR" sz="2400" dirty="0">
                <a:cs typeface="B Yagut" panose="00000400000000000000" pitchFamily="2" charset="-78"/>
              </a:rPr>
              <a:t>دﻛﻤﻪ</a:t>
            </a:r>
            <a:r>
              <a:rPr lang="en-US" sz="2400" dirty="0">
                <a:cs typeface="B Yagut" panose="00000400000000000000" pitchFamily="2" charset="-78"/>
              </a:rPr>
              <a:t>Finish</a:t>
            </a:r>
            <a:r>
              <a:rPr lang="fa-IR" sz="2400" dirty="0">
                <a:cs typeface="B Yagut" panose="00000400000000000000" pitchFamily="2" charset="-78"/>
              </a:rPr>
              <a:t> ﻣﺮاﺣﻞ ﺑﺎزﻳﺎﺑﻲ ﻓﺎﻳﻞ ﻫﺎ ﺑﻪ ﭘﺎﻳﺎن ﻣﻲ رﺳﺪ.</a:t>
            </a:r>
          </a:p>
          <a:p>
            <a:pPr algn="just" rtl="1"/>
            <a:endParaRPr lang="fa-IR" dirty="0">
              <a:cs typeface="B Yagut" panose="00000400000000000000" pitchFamily="2" charset="-78"/>
            </a:endParaRPr>
          </a:p>
          <a:p>
            <a:pPr algn="just" rtl="1"/>
            <a:endParaRPr lang="fa-IR" dirty="0">
              <a:cs typeface="B Yagut" panose="00000400000000000000" pitchFamily="2" charset="-78"/>
            </a:endParaRPr>
          </a:p>
          <a:p>
            <a:pPr algn="just" rtl="1"/>
            <a:endParaRPr lang="fa-IR" dirty="0">
              <a:cs typeface="B Yagut" panose="00000400000000000000" pitchFamily="2" charset="-78"/>
            </a:endParaRPr>
          </a:p>
          <a:p>
            <a:pPr algn="just" rtl="1"/>
            <a:r>
              <a:rPr lang="fa-IR" dirty="0">
                <a:cs typeface="B Yagut" panose="00000400000000000000" pitchFamily="2" charset="-78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685458" y="5404361"/>
            <a:ext cx="2194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/>
            <a:r>
              <a:rPr lang="fa-IR" sz="1600" dirty="0">
                <a:cs typeface="B Yagut" panose="00000400000000000000" pitchFamily="2" charset="-78"/>
              </a:rPr>
              <a:t>ﺷﻜﻞ </a:t>
            </a:r>
            <a:r>
              <a:rPr lang="fa-IR" sz="1600" dirty="0" smtClean="0">
                <a:cs typeface="B Yagut" panose="00000400000000000000" pitchFamily="2" charset="-78"/>
              </a:rPr>
              <a:t>‏6  -٣٠ - </a:t>
            </a:r>
            <a:r>
              <a:rPr lang="fa-IR" sz="1600" dirty="0">
                <a:cs typeface="B Yagut" panose="00000400000000000000" pitchFamily="2" charset="-78"/>
              </a:rPr>
              <a:t>ﭘﺎﻳﺎن ﺑﺎزﻳﺎﺑﻲ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588" y="2708920"/>
            <a:ext cx="3828571" cy="2331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3"/>
    </mc:Choice>
    <mc:Fallback xmlns="">
      <p:transition spd="slow" advTm="18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794" y="908720"/>
            <a:ext cx="8229600" cy="2160240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2000" dirty="0">
                <a:cs typeface="B Yagut" panose="00000400000000000000" pitchFamily="2" charset="-78"/>
              </a:rPr>
              <a:t>١- ﻣﻨﻈﻮر از ﻗﺎﻟﺐ ﺑﻨﺪي دﻳﺴﻚ ﺳﺨﺖ ﭼﻴﺴﺖ؟</a:t>
            </a:r>
          </a:p>
          <a:p>
            <a:pPr marL="0" indent="0" algn="just" rtl="1">
              <a:buNone/>
            </a:pPr>
            <a:r>
              <a:rPr lang="fa-IR" sz="2000" dirty="0">
                <a:cs typeface="B Yagut" panose="00000400000000000000" pitchFamily="2" charset="-78"/>
              </a:rPr>
              <a:t>٢- ﻛﺎرﺑﺮد ﺑﺮﻧﺎﻣﻪ   </a:t>
            </a:r>
            <a:r>
              <a:rPr lang="en-US" sz="2000" dirty="0">
                <a:cs typeface="B Yagut" panose="00000400000000000000" pitchFamily="2" charset="-78"/>
              </a:rPr>
              <a:t>Disk Cleanup</a:t>
            </a:r>
            <a:r>
              <a:rPr lang="fa-IR" sz="2000" dirty="0">
                <a:cs typeface="B Yagut" panose="00000400000000000000" pitchFamily="2" charset="-78"/>
              </a:rPr>
              <a:t>را ﺷﺮح دﻫﻴﺪ.</a:t>
            </a:r>
          </a:p>
          <a:p>
            <a:pPr marL="0" indent="0" algn="just" rtl="1">
              <a:buNone/>
            </a:pPr>
            <a:r>
              <a:rPr lang="fa-IR" sz="2000" dirty="0">
                <a:cs typeface="B Yagut" panose="00000400000000000000" pitchFamily="2" charset="-78"/>
              </a:rPr>
              <a:t>٣- ﻣﺰﻳﺖ اﺳﺘﻔﺎده از ﺑﺮﻧﺎﻣﻪ </a:t>
            </a:r>
            <a:r>
              <a:rPr lang="en-US" sz="2000" dirty="0">
                <a:cs typeface="B Yagut" panose="00000400000000000000" pitchFamily="2" charset="-78"/>
              </a:rPr>
              <a:t>Disk Defragmenter</a:t>
            </a:r>
            <a:r>
              <a:rPr lang="fa-IR" sz="2000" dirty="0">
                <a:cs typeface="B Yagut" panose="00000400000000000000" pitchFamily="2" charset="-78"/>
              </a:rPr>
              <a:t>ﭼﻴﺴﺖ؟</a:t>
            </a:r>
          </a:p>
          <a:p>
            <a:pPr marL="0" indent="0" algn="just" rtl="1">
              <a:buNone/>
            </a:pPr>
            <a:r>
              <a:rPr lang="fa-IR" sz="2000" dirty="0">
                <a:cs typeface="B Yagut" panose="00000400000000000000" pitchFamily="2" charset="-78"/>
              </a:rPr>
              <a:t>4 - ﻛﺎر ﺑﺮﻧﺎﻣﻪ </a:t>
            </a:r>
            <a:r>
              <a:rPr lang="en-US" sz="2000" dirty="0">
                <a:cs typeface="B Yagut" panose="00000400000000000000" pitchFamily="2" charset="-78"/>
              </a:rPr>
              <a:t>Backup and Restore</a:t>
            </a:r>
            <a:r>
              <a:rPr lang="fa-IR" sz="2000" dirty="0">
                <a:cs typeface="B Yagut" panose="00000400000000000000" pitchFamily="2" charset="-78"/>
              </a:rPr>
              <a:t>در ﭘﻨﺠﺮه </a:t>
            </a:r>
            <a:r>
              <a:rPr lang="en-US" sz="2000" dirty="0">
                <a:cs typeface="B Yagut" panose="00000400000000000000" pitchFamily="2" charset="-78"/>
              </a:rPr>
              <a:t>Control Panel</a:t>
            </a:r>
            <a:r>
              <a:rPr lang="fa-IR" sz="2000" dirty="0">
                <a:cs typeface="B Yagut" panose="00000400000000000000" pitchFamily="2" charset="-78"/>
              </a:rPr>
              <a:t>را ﺗﻮﺿﻴﺢ دﻫﻴﺪ.</a:t>
            </a:r>
          </a:p>
          <a:p>
            <a:pPr marL="0" indent="0" algn="just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algn="just" rtl="1"/>
            <a:endParaRPr lang="fa-IR" sz="2000" dirty="0">
              <a:cs typeface="B Yagut" panose="00000400000000000000" pitchFamily="2" charset="-78"/>
            </a:endParaRPr>
          </a:p>
          <a:p>
            <a:pPr algn="just" rtl="1"/>
            <a:endParaRPr lang="en-US" sz="2000" b="1" dirty="0">
              <a:cs typeface="B Yagut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3526160"/>
            <a:ext cx="7992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spcBef>
                <a:spcPct val="20000"/>
              </a:spcBef>
            </a:pPr>
            <a:r>
              <a:rPr lang="fa-IR" sz="2000" dirty="0">
                <a:cs typeface="B Yagut" panose="00000400000000000000" pitchFamily="2" charset="-78"/>
              </a:rPr>
              <a:t>١- ﻓﺎﻳﻞ ﻫﺎي اﺿﺎﻓﻲ ﻳﻜﻲ از دراﻳﻮﻫﺎي ﺳﻴﺴﺘﻢ ﺧﻮد را ﭘﺎك ﻛﻨﻴﺪ.</a:t>
            </a:r>
          </a:p>
          <a:p>
            <a:pPr algn="just" rtl="1">
              <a:spcBef>
                <a:spcPct val="20000"/>
              </a:spcBef>
            </a:pPr>
            <a:r>
              <a:rPr lang="fa-IR" sz="2000" dirty="0">
                <a:cs typeface="B Yagut" panose="00000400000000000000" pitchFamily="2" charset="-78"/>
              </a:rPr>
              <a:t>٢- ﺗﻨﻈﻴﻤﺎت ﺑﺮﻧﺎﻣﻪ </a:t>
            </a:r>
            <a:r>
              <a:rPr lang="en-US" sz="2000" dirty="0">
                <a:cs typeface="B Yagut" panose="00000400000000000000" pitchFamily="2" charset="-78"/>
              </a:rPr>
              <a:t>Disk Defragmenter</a:t>
            </a:r>
            <a:r>
              <a:rPr lang="fa-IR" sz="2000" dirty="0">
                <a:cs typeface="B Yagut" panose="00000400000000000000" pitchFamily="2" charset="-78"/>
              </a:rPr>
              <a:t>را ﻃﻮري اﻧﺠﺎم دﻫﻴﺪ ﻛﻪ ﻋﻤﻠﻴﺎت ﻳﻜﭙﺎرﭼﻪ ﺳﺎزي دراﻳﻮ  ﻫﺮ روز راسﺳﺎﻋﺖ ١٠ ﺻﺒﺢ ﺑﻪ ﺻﻮرت ﺧﻮدﻛﺎر اﻧﺠﺎم ﺷﻮد.</a:t>
            </a:r>
          </a:p>
          <a:p>
            <a:pPr algn="just" rtl="1">
              <a:spcBef>
                <a:spcPct val="20000"/>
              </a:spcBef>
            </a:pPr>
            <a:r>
              <a:rPr lang="fa-IR" sz="2000" dirty="0">
                <a:cs typeface="B Yagut" panose="00000400000000000000" pitchFamily="2" charset="-78"/>
              </a:rPr>
              <a:t>٣- ﻳﻚ ﻧﺴﺨﻪ ﭘﺸﺘﻴﺒﺎن از ﻓﺎﻳﻞ ﻫﺎي ﺳﻴﺴﺘﻤﻲ وﻳﻨﺪوز ﺗﻬﻴﻪ ﻛﻨﻴﺪ.</a:t>
            </a:r>
          </a:p>
          <a:p>
            <a:pPr algn="just" rtl="1">
              <a:spcBef>
                <a:spcPct val="20000"/>
              </a:spcBef>
            </a:pPr>
            <a:r>
              <a:rPr lang="fa-IR" sz="2000" dirty="0" smtClean="0">
                <a:cs typeface="B Yagut" panose="00000400000000000000" pitchFamily="2" charset="-78"/>
              </a:rPr>
              <a:t>4-  </a:t>
            </a:r>
            <a:r>
              <a:rPr lang="fa-IR" sz="2000" dirty="0">
                <a:cs typeface="B Yagut" panose="00000400000000000000" pitchFamily="2" charset="-78"/>
              </a:rPr>
              <a:t>از ﻳﻜﻲ از ﭘﻮﺷﻪ ﻫﺎي دراﻳﻮ  ، ﻳﻚ ﻧﺴﺨﻪ ﭘﺸﺘﻴﺒﺎن ﺗﻬﻴﻪ ﻧﻤﺎﻳﻴﺪ.</a:t>
            </a:r>
          </a:p>
          <a:p>
            <a:pPr algn="just" rtl="1">
              <a:spcBef>
                <a:spcPct val="20000"/>
              </a:spcBef>
            </a:pPr>
            <a:r>
              <a:rPr lang="fa-IR" sz="2000" dirty="0">
                <a:cs typeface="B Yagut" panose="00000400000000000000" pitchFamily="2" charset="-78"/>
              </a:rPr>
              <a:t>٥- ﻧﺴﺨﻪ ﭘﺸﺘﻴﺒﺎﻧﻲ ﻛﻪ در ﻣﺮﺣﻠﻪ ﻗﺒﻞ اﻳﺠﺎد ﻧﻤﻮدﻳﺪ را در ﻣﺴﻴﺮ دﻟﺨﻮاه ﺑﺎزﻳﺎﺑﻲ ﻛﻨﻴﺪ. </a:t>
            </a:r>
          </a:p>
          <a:p>
            <a:pPr algn="just" rtl="1">
              <a:spcBef>
                <a:spcPct val="20000"/>
              </a:spcBef>
            </a:pPr>
            <a:endParaRPr lang="fa-IR" sz="2000" dirty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9952" y="3081590"/>
            <a:ext cx="1898697" cy="477054"/>
          </a:xfrm>
          <a:prstGeom prst="rect">
            <a:avLst/>
          </a:prstGeom>
          <a:solidFill>
            <a:schemeClr val="accent6">
              <a:lumMod val="75000"/>
              <a:alpha val="1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fa-IR" sz="2500" b="1" dirty="0">
                <a:solidFill>
                  <a:prstClr val="black"/>
                </a:solidFill>
                <a:cs typeface="B Yagut" panose="00000400000000000000" pitchFamily="2" charset="-78"/>
              </a:rPr>
              <a:t>ﻛﺎرﮔﺎه ﻋﻤﻠﻲ</a:t>
            </a:r>
          </a:p>
        </p:txBody>
      </p:sp>
      <p:sp>
        <p:nvSpPr>
          <p:cNvPr id="5" name="Rectangle 4"/>
          <p:cNvSpPr/>
          <p:nvPr/>
        </p:nvSpPr>
        <p:spPr>
          <a:xfrm>
            <a:off x="4139952" y="427978"/>
            <a:ext cx="1826817" cy="477054"/>
          </a:xfrm>
          <a:prstGeom prst="rect">
            <a:avLst/>
          </a:prstGeom>
          <a:solidFill>
            <a:schemeClr val="accent6">
              <a:lumMod val="75000"/>
              <a:alpha val="1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fa-IR" sz="25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آزﻣﻮن ﻧﻈﺮي</a:t>
            </a:r>
            <a:endParaRPr lang="fa-IR" sz="2500" b="1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7"/>
    </mc:Choice>
    <mc:Fallback xmlns="">
      <p:transition spd="slow" advTm="19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2972"/>
            <a:ext cx="8229600" cy="646331"/>
          </a:xfrm>
          <a:solidFill>
            <a:schemeClr val="accent6">
              <a:lumMod val="75000"/>
              <a:alpha val="1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rtl="1"/>
            <a:r>
              <a:rPr lang="fa-IR" sz="3600" b="1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منابع</a:t>
            </a:r>
            <a:endParaRPr lang="en-US" sz="3600" b="1" dirty="0">
              <a:solidFill>
                <a:prstClr val="black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25266"/>
            <a:ext cx="7886700" cy="2349556"/>
          </a:xfrm>
        </p:spPr>
        <p:txBody>
          <a:bodyPr>
            <a:normAutofit/>
          </a:bodyPr>
          <a:lstStyle/>
          <a:p>
            <a:pPr algn="r" rtl="1"/>
            <a:r>
              <a:rPr lang="fa-IR" sz="1800" dirty="0">
                <a:cs typeface="B Yagut" panose="00000400000000000000" pitchFamily="2" charset="-78"/>
              </a:rPr>
              <a:t>سیستم عامل مقدماتی( ویندوز7 )- مجموعه کتابهای درسی کارو دانش-1393</a:t>
            </a:r>
          </a:p>
          <a:p>
            <a:pPr algn="r" rtl="1"/>
            <a:r>
              <a:rPr lang="fa-IR" sz="1800" dirty="0">
                <a:cs typeface="B Yagut" panose="00000400000000000000" pitchFamily="2" charset="-78"/>
              </a:rPr>
              <a:t> شفیعی سروستانی.ف ، آموزش </a:t>
            </a:r>
            <a:r>
              <a:rPr lang="en-US" sz="1800" dirty="0">
                <a:cs typeface="B Yagut" panose="00000400000000000000" pitchFamily="2" charset="-78"/>
              </a:rPr>
              <a:t>windows7</a:t>
            </a:r>
            <a:r>
              <a:rPr lang="fa-IR" sz="1800" dirty="0">
                <a:cs typeface="B Yagut" panose="00000400000000000000" pitchFamily="2" charset="-78"/>
              </a:rPr>
              <a:t> ،1393</a:t>
            </a:r>
          </a:p>
          <a:p>
            <a:pPr algn="r" rtl="1"/>
            <a:r>
              <a:rPr lang="fa-IR" sz="1800" dirty="0">
                <a:cs typeface="B Yagut" panose="00000400000000000000" pitchFamily="2" charset="-78"/>
              </a:rPr>
              <a:t> ماهباز آرش ، خود آموز آسان و تصویری </a:t>
            </a:r>
            <a:r>
              <a:rPr lang="en-US" sz="1800" dirty="0">
                <a:cs typeface="B Yagut" panose="00000400000000000000" pitchFamily="2" charset="-78"/>
              </a:rPr>
              <a:t>windows7</a:t>
            </a:r>
            <a:r>
              <a:rPr lang="fa-IR" sz="1800" dirty="0">
                <a:cs typeface="B Yagut" panose="00000400000000000000" pitchFamily="2" charset="-78"/>
              </a:rPr>
              <a:t> ،1388</a:t>
            </a:r>
          </a:p>
          <a:p>
            <a:pPr algn="r" rtl="1"/>
            <a:r>
              <a:rPr lang="fa-IR" sz="1800" dirty="0">
                <a:cs typeface="B Yagut" panose="00000400000000000000" pitchFamily="2" charset="-78"/>
              </a:rPr>
              <a:t>عبدالهی مسعود ، مهارتهای کاربردی در کامپیوتر ،1390</a:t>
            </a:r>
          </a:p>
          <a:p>
            <a:pPr algn="r" rtl="1"/>
            <a:r>
              <a:rPr lang="fa-IR" sz="1800" dirty="0">
                <a:cs typeface="B Yagut" panose="00000400000000000000" pitchFamily="2" charset="-78"/>
              </a:rPr>
              <a:t>نوریان ابوذر ، آموزش آسان و کاربردی کامپیوتر ،1394</a:t>
            </a:r>
            <a:endParaRPr lang="en-US" sz="18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014" y="190712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fa-IR" sz="1800" b="1" dirty="0">
                <a:cs typeface="B Yagut" panose="00000400000000000000" pitchFamily="2" charset="-78"/>
              </a:rPr>
              <a:t>لطفا نظرات و پیشنهادات خود پیرامون این بسته آموزشی را </a:t>
            </a:r>
            <a:br>
              <a:rPr lang="fa-IR" sz="1800" b="1" dirty="0">
                <a:cs typeface="B Yagut" panose="00000400000000000000" pitchFamily="2" charset="-78"/>
              </a:rPr>
            </a:br>
            <a:r>
              <a:rPr lang="fa-IR" sz="1800" b="1" dirty="0">
                <a:cs typeface="B Yagut" panose="00000400000000000000" pitchFamily="2" charset="-78"/>
              </a:rPr>
              <a:t>به این آدرس زیر ارسال کنید:</a:t>
            </a:r>
            <a:endParaRPr lang="en-US" sz="18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602" y="2785875"/>
            <a:ext cx="6004109" cy="123957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a-IR" sz="1800" dirty="0">
                <a:cs typeface="B Yagut" panose="00000400000000000000" pitchFamily="2" charset="-78"/>
              </a:rPr>
              <a:t>دانشگاه علوم پزشکی  و خد مات بهداشتی درمانی  مازندران</a:t>
            </a:r>
          </a:p>
          <a:p>
            <a:pPr marL="0" indent="0" algn="ctr">
              <a:buNone/>
            </a:pPr>
            <a:r>
              <a:rPr lang="en-US" sz="1800" dirty="0">
                <a:cs typeface="B Yagut" panose="00000400000000000000" pitchFamily="2" charset="-78"/>
                <a:hlinkClick r:id="rId4"/>
              </a:rPr>
              <a:t>sari_behsar@yahoo.com</a:t>
            </a:r>
            <a:endParaRPr lang="fa-IR" sz="1800" dirty="0">
              <a:cs typeface="B Yagut" panose="00000400000000000000" pitchFamily="2" charset="-78"/>
            </a:endParaRPr>
          </a:p>
          <a:p>
            <a:pPr marL="0" indent="0" algn="ctr">
              <a:buNone/>
            </a:pPr>
            <a:endParaRPr lang="en-US" sz="1800" dirty="0">
              <a:cs typeface="B Yagut" panose="00000400000000000000" pitchFamily="2" charset="-78"/>
            </a:endParaRPr>
          </a:p>
          <a:p>
            <a:pPr marL="0" indent="0" algn="ctr">
              <a:buNone/>
            </a:pPr>
            <a:r>
              <a:rPr lang="en-US" sz="1800" dirty="0">
                <a:cs typeface="B Yagut" panose="00000400000000000000" pitchFamily="2" charset="-78"/>
              </a:rPr>
              <a:t>afsaneh_mirza@ymail.com</a:t>
            </a:r>
          </a:p>
          <a:p>
            <a:pPr marL="0" indent="0" algn="ctr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7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5"/>
    </mc:Choice>
    <mc:Fallback xmlns="">
      <p:transition spd="slow" advTm="9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608512"/>
          </a:xfrm>
        </p:spPr>
        <p:txBody>
          <a:bodyPr>
            <a:noAutofit/>
          </a:bodyPr>
          <a:lstStyle/>
          <a:p>
            <a:pPr algn="r" rtl="1"/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ﺑﺮاي ﺳﺎزﻣﺎﻧﺪﻫﻲ اﻃﻼﻋﺎت در دﻳﺴﻚ ﺳﺨﺖ و ﻣﺪﻳﺮﻳﺖ ﺑﻬﺘﺮ آن، دﻳﺴﻚ ﺳﺨﺖ را ﺑﻪ ﺑﺨﺶ ﻫﺎي ﻛﻮﭼﻚ ﺗﺮي ﺑﻪ ﻧﺎم ﭘﺎرﺗﻴﺸﻦ ﺗﻘﺴﻴﻢ ﻣﻲ ﻛﻨﻨﺪ ﻛﻪ ﺑﻪ ﻫﺮ ﭘﺎرﺗﻴﺸﻦ، ﻳﻚ دراﻳﻮ ﮔﻔﺘﻪ ﻣﻲ ﺷﻮد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ﭘﺲ از ﭘﺎرﺗﻴﺸﻦ ﺑﻨﺪي، ﺑﺮاي اﺳﺘﻔﺎده از دراﻳﻮﻫﺎ ﺑﺎﻳﺪ آن ﻫﺎ را ﻗﺎﻟﺐ </a:t>
            </a:r>
            <a:r>
              <a:rPr lang="fa-IR" sz="2500" dirty="0" smtClean="0">
                <a:cs typeface="B Yagut" panose="00000400000000000000" pitchFamily="2" charset="-78"/>
              </a:rPr>
              <a:t>ﺑﻨﺪي </a:t>
            </a:r>
            <a:r>
              <a:rPr lang="en-US" sz="2500" dirty="0" smtClean="0">
                <a:cs typeface="B Yagut" panose="00000400000000000000" pitchFamily="2" charset="-78"/>
              </a:rPr>
              <a:t>( </a:t>
            </a:r>
            <a:r>
              <a:rPr lang="en-US" sz="2500" dirty="0">
                <a:cs typeface="B Yagut" panose="00000400000000000000" pitchFamily="2" charset="-78"/>
              </a:rPr>
              <a:t>Format </a:t>
            </a:r>
            <a:r>
              <a:rPr lang="en-US" sz="2500" dirty="0" smtClean="0">
                <a:cs typeface="B Yagut" panose="00000400000000000000" pitchFamily="2" charset="-78"/>
              </a:rPr>
              <a:t>)</a:t>
            </a:r>
            <a:r>
              <a:rPr lang="fa-IR" sz="2500" dirty="0" smtClean="0">
                <a:cs typeface="B Yagut" panose="00000400000000000000" pitchFamily="2" charset="-78"/>
              </a:rPr>
              <a:t>ﻛﻨﻴﺪ</a:t>
            </a:r>
            <a:r>
              <a:rPr lang="fa-IR" sz="2500" dirty="0">
                <a:cs typeface="B Yagut" panose="00000400000000000000" pitchFamily="2" charset="-78"/>
              </a:rPr>
              <a:t>.</a:t>
            </a:r>
          </a:p>
          <a:p>
            <a:pPr algn="r" rtl="1"/>
            <a:endParaRPr lang="fa-IR" sz="2500" dirty="0">
              <a:cs typeface="B Yagut" panose="00000400000000000000" pitchFamily="2" charset="-78"/>
            </a:endParaRP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ﻗﺎﻟﺐ ﺑﻨﺪي ﻛﺮدن ﻳﻚ دراﻳﻮ ﺑﺎﻋﺚ از ﺑﻴﻦ رﻓﺘﻦ ﻛﻠﻴﻪ ﻣﺤﺘﻮﻳﺎت آن دراﻳﻮ ﻣﻲ ﺷﻮد. ﻓﺮﻣﺖ ﻛﺮدن دﻳﺴﻚ ﺑﺎ ﺣﺬف ﻛﺮدن ﻛﻠﻴﻪ ﻣﺤﺘﻮﻳﺎت آن ﺗﻔﺎوت دارد و ﻣﻤﻜﻦ اﺳﺖ ﺑﺎزﻳﺎﺑﻲ ﻓﺎﻳﻞ ﻫﺎ و ﭘﻮﺷﻪ ﻫﺎي ﺣﺬف ﺷﺪه اﻣﻜﺎن ﭘﺬﻳﺮ ﻧﺒﺎﺷﺪ و ﻳﺎ ﺑﻪ ﺳﺨﺘﻲ اﻧﺠﺎم ﺷﻮد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  <a:endParaRPr lang="en-US" sz="2500" dirty="0" smtClean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3002" y="491480"/>
            <a:ext cx="7640279" cy="646331"/>
          </a:xfrm>
          <a:prstGeom prst="rect">
            <a:avLst/>
          </a:prstGeom>
          <a:solidFill>
            <a:schemeClr val="accent6">
              <a:lumMod val="75000"/>
              <a:alpha val="1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fa-IR" sz="2400" b="1" dirty="0">
                <a:solidFill>
                  <a:prstClr val="black"/>
                </a:solidFill>
              </a:rPr>
              <a:t> </a:t>
            </a:r>
            <a:r>
              <a:rPr lang="fa-IR" sz="3600" b="1" dirty="0">
                <a:solidFill>
                  <a:prstClr val="black"/>
                </a:solidFill>
                <a:cs typeface="B Yagut" panose="00000400000000000000" pitchFamily="2" charset="-78"/>
              </a:rPr>
              <a:t>1- آﺷﻨﺎﻳﻲ ﺑﺎ ﻗﺎﻟﺐ ﺑﻨﺪي دﻳﺴﻚ</a:t>
            </a: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3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87"/>
    </mc:Choice>
    <mc:Fallback xmlns="">
      <p:transition spd="slow" advTm="91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445624" cy="3168352"/>
          </a:xfrm>
        </p:spPr>
        <p:txBody>
          <a:bodyPr/>
          <a:lstStyle/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ﺑﺮاي </a:t>
            </a:r>
            <a:r>
              <a:rPr lang="fa-IR" sz="2500" dirty="0">
                <a:cs typeface="B Yagut" panose="00000400000000000000" pitchFamily="2" charset="-78"/>
              </a:rPr>
              <a:t>ﻗﺎﻟﺐ ﺑﻨﺪي ﻳﺎ </a:t>
            </a:r>
            <a:r>
              <a:rPr lang="en-US" sz="2500" dirty="0">
                <a:cs typeface="B Yagut" panose="00000400000000000000" pitchFamily="2" charset="-78"/>
              </a:rPr>
              <a:t>Format</a:t>
            </a:r>
            <a:r>
              <a:rPr lang="fa-IR" sz="2500" dirty="0" smtClean="0">
                <a:cs typeface="B Yagut" panose="00000400000000000000" pitchFamily="2" charset="-78"/>
              </a:rPr>
              <a:t>ﻛﺮدن </a:t>
            </a:r>
            <a:r>
              <a:rPr lang="fa-IR" sz="2500" dirty="0">
                <a:cs typeface="B Yagut" panose="00000400000000000000" pitchFamily="2" charset="-78"/>
              </a:rPr>
              <a:t>دﻳﺴﻚ، اﺑﺘﺪا وارد ﭘﻨﺠﺮه </a:t>
            </a:r>
            <a:r>
              <a:rPr lang="en-AU" sz="2500" dirty="0" smtClean="0">
                <a:cs typeface="B Yagut" panose="00000400000000000000" pitchFamily="2" charset="-78"/>
              </a:rPr>
              <a:t>Computer</a:t>
            </a:r>
            <a:r>
              <a:rPr lang="fa-IR" sz="2500" dirty="0" smtClean="0">
                <a:cs typeface="B Yagut" panose="00000400000000000000" pitchFamily="2" charset="-78"/>
              </a:rPr>
              <a:t> ﺷﺪه </a:t>
            </a:r>
            <a:r>
              <a:rPr lang="fa-IR" sz="2500" dirty="0">
                <a:cs typeface="B Yagut" panose="00000400000000000000" pitchFamily="2" charset="-78"/>
              </a:rPr>
              <a:t>و روي دراﻳﻮ ﻣﻮرد ﻧﻈﺮ (ﻳﺎ ﺣﺎﻓﻈﻪ ﻓﻠﺶ) ﻛﻠﻴﻚ راﺳﺖ ﻛﺮده </a:t>
            </a:r>
            <a:r>
              <a:rPr lang="fa-IR" sz="2500" dirty="0" smtClean="0">
                <a:cs typeface="B Yagut" panose="00000400000000000000" pitchFamily="2" charset="-78"/>
              </a:rPr>
              <a:t>وگزینه  </a:t>
            </a:r>
            <a:r>
              <a:rPr lang="en-US" sz="2500" dirty="0" smtClean="0">
                <a:cs typeface="B Yagut" panose="00000400000000000000" pitchFamily="2" charset="-78"/>
              </a:rPr>
              <a:t>Format</a:t>
            </a:r>
            <a:r>
              <a:rPr lang="fa-IR" sz="2500" dirty="0" smtClean="0">
                <a:cs typeface="B Yagut" panose="00000400000000000000" pitchFamily="2" charset="-78"/>
              </a:rPr>
              <a:t> را </a:t>
            </a:r>
            <a:r>
              <a:rPr lang="fa-IR" sz="2500" dirty="0">
                <a:cs typeface="B Yagut" panose="00000400000000000000" pitchFamily="2" charset="-78"/>
              </a:rPr>
              <a:t>اﻧﺘﺨﺎب ﻛﻨﻴﺪ (ﺷﻜﻞ </a:t>
            </a:r>
            <a:r>
              <a:rPr lang="fa-IR" sz="2500" dirty="0" smtClean="0">
                <a:cs typeface="B Yagut" panose="00000400000000000000" pitchFamily="2" charset="-78"/>
              </a:rPr>
              <a:t>‏6-١).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ﻛﺎدري </a:t>
            </a:r>
            <a:r>
              <a:rPr lang="fa-IR" sz="2500" dirty="0">
                <a:cs typeface="B Yagut" panose="00000400000000000000" pitchFamily="2" charset="-78"/>
              </a:rPr>
              <a:t>ﻛﻪ ﺑﺎز ﻣﻲ ﺷﻮد </a:t>
            </a:r>
            <a:r>
              <a:rPr lang="fa-IR" sz="2500" dirty="0" smtClean="0">
                <a:cs typeface="B Yagut" panose="00000400000000000000" pitchFamily="2" charset="-78"/>
              </a:rPr>
              <a:t>(</a:t>
            </a:r>
            <a:r>
              <a:rPr lang="fa-IR" sz="2500" dirty="0">
                <a:cs typeface="B Yagut" panose="00000400000000000000" pitchFamily="2" charset="-78"/>
              </a:rPr>
              <a:t>ﺷﻜﻞ</a:t>
            </a:r>
            <a:r>
              <a:rPr lang="fa-IR" sz="2500" dirty="0" smtClean="0">
                <a:cs typeface="B Yagut" panose="00000400000000000000" pitchFamily="2" charset="-78"/>
              </a:rPr>
              <a:t>‏6-٢)،با توجه به توضیحات جدول 6-1، رويﮔﺰﻳﻨﻪ </a:t>
            </a:r>
            <a:r>
              <a:rPr lang="en-US" sz="2500" dirty="0" smtClean="0">
                <a:cs typeface="B Yagut" panose="00000400000000000000" pitchFamily="2" charset="-78"/>
              </a:rPr>
              <a:t>(start)</a:t>
            </a:r>
            <a:r>
              <a:rPr lang="fa-IR" sz="2500" dirty="0" smtClean="0">
                <a:cs typeface="B Yagut" panose="00000400000000000000" pitchFamily="2" charset="-78"/>
              </a:rPr>
              <a:t>ﻛﻠﻴﻚ ﻛﻨﻴﺪ.</a:t>
            </a:r>
            <a:endParaRPr lang="fa-IR" sz="2500" dirty="0">
              <a:cs typeface="B Yagut" panose="00000400000000000000" pitchFamily="2" charset="-78"/>
            </a:endParaRPr>
          </a:p>
          <a:p>
            <a:pPr algn="r" rtl="1"/>
            <a:endParaRPr lang="fa-IR" dirty="0" smtClean="0"/>
          </a:p>
          <a:p>
            <a:pPr algn="r" rtl="1"/>
            <a:endParaRPr lang="fa-IR" dirty="0"/>
          </a:p>
          <a:p>
            <a:pPr algn="r" rtl="1"/>
            <a:endParaRPr lang="fa-IR" dirty="0"/>
          </a:p>
          <a:p>
            <a:pPr algn="r" rtl="1"/>
            <a:endParaRPr lang="en-AU" dirty="0"/>
          </a:p>
        </p:txBody>
      </p:sp>
      <p:sp>
        <p:nvSpPr>
          <p:cNvPr id="2" name="Rectangle 1"/>
          <p:cNvSpPr/>
          <p:nvPr/>
        </p:nvSpPr>
        <p:spPr>
          <a:xfrm>
            <a:off x="971600" y="288939"/>
            <a:ext cx="7560840" cy="646331"/>
          </a:xfrm>
          <a:prstGeom prst="rect">
            <a:avLst/>
          </a:prstGeom>
          <a:solidFill>
            <a:schemeClr val="accent6">
              <a:lumMod val="75000"/>
              <a:alpha val="1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fa-IR" sz="3600" b="1" dirty="0">
                <a:solidFill>
                  <a:prstClr val="black"/>
                </a:solidFill>
                <a:cs typeface="B Yagut" panose="00000400000000000000" pitchFamily="2" charset="-78"/>
              </a:rPr>
              <a:t>2- </a:t>
            </a:r>
            <a:r>
              <a:rPr lang="en-US" sz="3600" b="1" dirty="0">
                <a:solidFill>
                  <a:prstClr val="black"/>
                </a:solidFill>
                <a:cs typeface="B Yagut" panose="00000400000000000000" pitchFamily="2" charset="-78"/>
              </a:rPr>
              <a:t>Format</a:t>
            </a:r>
            <a:r>
              <a:rPr lang="fa-IR" sz="3600" b="1" dirty="0">
                <a:solidFill>
                  <a:prstClr val="black"/>
                </a:solidFill>
                <a:cs typeface="B Yagut" panose="00000400000000000000" pitchFamily="2" charset="-78"/>
              </a:rPr>
              <a:t> ﻛﺮدن دﻳﺴﻚ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7E1BBA-81B4-4530-B6F7-5B7313BEEC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7" b="5434"/>
          <a:stretch/>
        </p:blipFill>
        <p:spPr>
          <a:xfrm>
            <a:off x="467544" y="3212976"/>
            <a:ext cx="3825513" cy="3464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3D64D-FFC8-4807-8EA1-F5C12A01F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42" y="3310413"/>
            <a:ext cx="1668178" cy="2987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9618" y="6046084"/>
            <a:ext cx="251962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dirty="0">
                <a:solidFill>
                  <a:schemeClr val="tx1"/>
                </a:solidFill>
                <a:cs typeface="B Yagut" panose="00000400000000000000" pitchFamily="2" charset="-78"/>
              </a:rPr>
              <a:t>ﺷﻜﻞ </a:t>
            </a:r>
            <a:r>
              <a:rPr lang="fa-IR" sz="1600" b="1" dirty="0" smtClean="0">
                <a:solidFill>
                  <a:schemeClr val="tx1"/>
                </a:solidFill>
                <a:cs typeface="B Yagut" panose="00000400000000000000" pitchFamily="2" charset="-78"/>
              </a:rPr>
              <a:t>‏6- 1- </a:t>
            </a:r>
            <a:r>
              <a:rPr lang="fa-IR" sz="1600" b="1" dirty="0">
                <a:solidFill>
                  <a:schemeClr val="tx1"/>
                </a:solidFill>
                <a:cs typeface="B Yagut" panose="00000400000000000000" pitchFamily="2" charset="-78"/>
              </a:rPr>
              <a:t>اﻧﺘﺨﺎب </a:t>
            </a:r>
            <a:r>
              <a:rPr lang="fa-IR" sz="1600" b="1" dirty="0" smtClean="0">
                <a:solidFill>
                  <a:schemeClr val="tx1"/>
                </a:solidFill>
                <a:cs typeface="B Yagut" panose="00000400000000000000" pitchFamily="2" charset="-78"/>
              </a:rPr>
              <a:t>گزینه درایو</a:t>
            </a:r>
            <a:endParaRPr lang="fa-IR" sz="1600" b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90995" y="6298112"/>
            <a:ext cx="24482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dirty="0">
                <a:solidFill>
                  <a:schemeClr val="tx1"/>
                </a:solidFill>
                <a:cs typeface="B Yagut" panose="00000400000000000000" pitchFamily="2" charset="-78"/>
              </a:rPr>
              <a:t>ﺷﻜﻞ </a:t>
            </a:r>
            <a:r>
              <a:rPr lang="fa-IR" sz="1600" b="1" dirty="0" smtClean="0">
                <a:solidFill>
                  <a:schemeClr val="tx1"/>
                </a:solidFill>
                <a:cs typeface="B Yagut" panose="00000400000000000000" pitchFamily="2" charset="-78"/>
              </a:rPr>
              <a:t>‏</a:t>
            </a:r>
            <a:r>
              <a:rPr lang="fa-IR" sz="1600" b="1" dirty="0">
                <a:solidFill>
                  <a:schemeClr val="tx1"/>
                </a:solidFill>
                <a:cs typeface="B Yagut" panose="00000400000000000000" pitchFamily="2" charset="-78"/>
              </a:rPr>
              <a:t>6</a:t>
            </a:r>
            <a:r>
              <a:rPr lang="fa-IR" sz="1600" b="1" dirty="0" smtClean="0">
                <a:solidFill>
                  <a:schemeClr val="tx1"/>
                </a:solidFill>
                <a:cs typeface="B Yagut" panose="00000400000000000000" pitchFamily="2" charset="-78"/>
              </a:rPr>
              <a:t> -2 – کادر </a:t>
            </a:r>
            <a:r>
              <a:rPr lang="en-US" sz="1600" b="1" dirty="0" smtClean="0">
                <a:solidFill>
                  <a:schemeClr val="tx1"/>
                </a:solidFill>
                <a:cs typeface="B Yagut" panose="00000400000000000000" pitchFamily="2" charset="-78"/>
              </a:rPr>
              <a:t>Format</a:t>
            </a:r>
            <a:endParaRPr lang="fa-IR" sz="1600" b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8"/>
    </mc:Choice>
    <mc:Fallback xmlns="">
      <p:transition spd="slow" advTm="29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523654"/>
              </p:ext>
            </p:extLst>
          </p:nvPr>
        </p:nvGraphicFramePr>
        <p:xfrm>
          <a:off x="467544" y="1052736"/>
          <a:ext cx="8352928" cy="51764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5669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ar-SA" sz="1800" kern="1200" dirty="0" smtClean="0">
                          <a:effectLst/>
                        </a:rPr>
                        <a:t>ﺗﻮﺿﻴﺤﺎت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1800" kern="1200" dirty="0" smtClean="0">
                          <a:effectLst/>
                        </a:rPr>
                        <a:t>ﮔﺰﻳﻨﻪ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SA" sz="1800" kern="1200" dirty="0" smtClean="0">
                          <a:effectLst/>
                        </a:rPr>
                        <a:t>ﻇﺮﻓﻴﺖ دراﻳﻮ را ﻧﺸﺎن ﻣﻲ دﻫﺪ.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Capacity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1800" kern="1200" dirty="0" smtClean="0">
                          <a:effectLst/>
                        </a:rPr>
                        <a:t>ﺳﻴﺴﺘﻢ ﻓﺎﻳﻞ ﻳﺎ ﻧﻮع ﺟﺪول ﻣﺪﻳﺮﻳﺖ ﭘﺮوﻧﺪه را ﻣﺸﺨﺺ ﻣﻲ ﻛﻨﺪ (ﺳﻴﺴﺘﻢ</a:t>
                      </a:r>
                      <a:endParaRPr lang="fa-IR" sz="1800" kern="1200" dirty="0" smtClean="0">
                        <a:effectLst/>
                      </a:endParaRPr>
                    </a:p>
                    <a:p>
                      <a:pPr algn="r" rtl="1"/>
                      <a:r>
                        <a:rPr lang="ar-SA" sz="1800" kern="1200" dirty="0" smtClean="0">
                          <a:effectLst/>
                        </a:rPr>
                        <a:t>ﻓﺎﻳﻞ، ﺳﻴﺴﺘﻤﻲ ﺑﺮاي ﻣﺪﻳﺮﻳﺖ و ﺳﺎزﻣﺎن دﻫﻲ اﻃﻼﻋﺎت ﻣﻮﺟﻮد ﺑﺮ روي</a:t>
                      </a:r>
                      <a:endParaRPr lang="fa-IR" sz="1800" kern="1200" dirty="0" smtClean="0">
                        <a:effectLst/>
                      </a:endParaRPr>
                    </a:p>
                    <a:p>
                      <a:pPr algn="r" rtl="1"/>
                      <a:r>
                        <a:rPr lang="ar-SA" sz="1800" kern="1200" dirty="0" smtClean="0">
                          <a:effectLst/>
                        </a:rPr>
                        <a:t>دراﻳﻮ </a:t>
                      </a:r>
                      <a:r>
                        <a:rPr lang="fa-IR" sz="1800" kern="1200" dirty="0" smtClean="0">
                          <a:effectLst/>
                        </a:rPr>
                        <a:t>می</a:t>
                      </a:r>
                      <a:r>
                        <a:rPr lang="fa-IR" sz="1800" kern="1200" baseline="0" dirty="0" smtClean="0">
                          <a:effectLst/>
                        </a:rPr>
                        <a:t> باشد</a:t>
                      </a:r>
                      <a:r>
                        <a:rPr lang="ar-SA" sz="1800" kern="1200" dirty="0" smtClean="0">
                          <a:effectLst/>
                        </a:rPr>
                        <a:t>).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File System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920">
                <a:tc>
                  <a:txBody>
                    <a:bodyPr/>
                    <a:lstStyle/>
                    <a:p>
                      <a:pPr algn="r" rtl="1"/>
                      <a:r>
                        <a:rPr lang="ar-SA" sz="1800" kern="1200" dirty="0" smtClean="0">
                          <a:effectLst/>
                        </a:rPr>
                        <a:t>اﻧﺪازه ﻫﺮ واﺣﺪ ﻗﺎﺑﻞ ﺗﺨﺼﻴﺺ ﺣﺎﻓﻈﻪ ﺑﺮاي ذﺧﻴﺮه ﻓﺎﻳﻞ ﻛﻪ ﺑﻪ آن ﺧﻮﺷﻪ</a:t>
                      </a:r>
                      <a:endParaRPr lang="fa-IR" sz="1800" kern="1200" dirty="0" smtClean="0">
                        <a:effectLst/>
                      </a:endParaRPr>
                    </a:p>
                    <a:p>
                      <a:pPr algn="r" rtl="1"/>
                      <a:r>
                        <a:rPr lang="en-US" sz="1800" kern="1200" dirty="0" smtClean="0">
                          <a:effectLst/>
                        </a:rPr>
                        <a:t>(</a:t>
                      </a:r>
                      <a:r>
                        <a:rPr lang="en-US" sz="1800" kern="1200" dirty="0" smtClean="0"/>
                        <a:t>Cluster</a:t>
                      </a:r>
                      <a:r>
                        <a:rPr lang="en-US" sz="1800" kern="1200" dirty="0" smtClean="0">
                          <a:effectLst/>
                        </a:rPr>
                        <a:t>)</a:t>
                      </a:r>
                      <a:r>
                        <a:rPr lang="ar-SA" sz="1800" kern="1200" dirty="0" smtClean="0">
                          <a:effectLst/>
                        </a:rPr>
                        <a:t> ﻣﻲ ﮔﻮﻳﻨﺪ را ﻣﺸﺨﺺ ﻣﻲ ﻛﻨﺪ (ﻫﺮ ﭼﻪ اﻳﻦ ﻋﺪد ﻛﻮﭼﻚ ﺗﺮ ﺑﺎﺷﺪ</a:t>
                      </a:r>
                      <a:endParaRPr lang="fa-IR" sz="1800" kern="1200" dirty="0" smtClean="0">
                        <a:effectLst/>
                      </a:endParaRPr>
                    </a:p>
                    <a:p>
                      <a:pPr algn="r" rtl="1"/>
                      <a:r>
                        <a:rPr lang="ar-SA" sz="1800" kern="1200" dirty="0" smtClean="0">
                          <a:effectLst/>
                        </a:rPr>
                        <a:t>ﻓﻀﺎي ﺗﻠﻒ ﺷﺪه دﻳﺴﻚ ﻛﻤﺘﺮ اﺳﺖ).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Allocation unit size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1800" kern="1200" dirty="0" smtClean="0">
                          <a:effectLst/>
                        </a:rPr>
                        <a:t>ﺗﻨﻈﻴﻤﺎت را ﺑﻪ ﺣﺎﻟﺖ ﭘﻴﺶ ﻓﺮ</a:t>
                      </a:r>
                      <a:r>
                        <a:rPr lang="fa-IR" sz="1800" kern="1200" dirty="0" smtClean="0">
                          <a:effectLst/>
                        </a:rPr>
                        <a:t>ض</a:t>
                      </a:r>
                      <a:r>
                        <a:rPr lang="ar-SA" sz="1800" kern="1200" dirty="0" smtClean="0">
                          <a:effectLst/>
                        </a:rPr>
                        <a:t> ﺑﺎز ﻣﻲ ﮔﺮداﻧﺪ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Restore device defaults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1800" kern="1200" dirty="0" smtClean="0">
                          <a:effectLst/>
                        </a:rPr>
                        <a:t>ﺑﺮﭼﺴﺐ دراﻳﻮ را ﺗﻌﻴﻴﻦ ﻣﻲ ﻛﻨﺪ.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Volume label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1800" kern="1200" dirty="0" smtClean="0">
                          <a:effectLst/>
                        </a:rPr>
                        <a:t>ﻗﺎﻟﺐ ﺑﻨﺪي ﺳﺮﻳﻊ را اﻧﺠﺎم ﻣﻲ دﻫﺪ (در اﻳﻦ روش ﻓﻘﻂ ﺟﺪاول ﺳﻴﺴﺘﻢ ﻓﺎﻳﻞ</a:t>
                      </a:r>
                      <a:endParaRPr lang="fa-IR" sz="1800" kern="1200" dirty="0" smtClean="0">
                        <a:effectLst/>
                      </a:endParaRPr>
                    </a:p>
                    <a:p>
                      <a:pPr algn="r" rtl="1"/>
                      <a:r>
                        <a:rPr lang="ar-SA" sz="1800" kern="1200" dirty="0" smtClean="0">
                          <a:effectLst/>
                        </a:rPr>
                        <a:t>ﻓﺮﻣﺖ ﺷﺪه و ﻣﺠﺪدا اﻳﺠﺎد ﻣﻲ ﺷﻮﻧﺪ).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Quick Format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1800" kern="1200" dirty="0" smtClean="0">
                          <a:effectLst/>
                        </a:rPr>
                        <a:t>ﻳﻚ دﻳﺴﻜﺖ </a:t>
                      </a:r>
                      <a:r>
                        <a:rPr lang="en-US" sz="1800" kern="1200" dirty="0" smtClean="0"/>
                        <a:t>Floppy</a:t>
                      </a:r>
                      <a:r>
                        <a:rPr lang="ar-SA" sz="1800" kern="1200" dirty="0" smtClean="0">
                          <a:effectLst/>
                        </a:rPr>
                        <a:t>راه اﻧﺪاز را اﻳﺠﺎد ﻣﻲ ﻛﻨﺪ.( در ﺻﻮرﺗﻲ ﻛﻪ ﺳﻴﺴﺘﻢ</a:t>
                      </a:r>
                      <a:r>
                        <a:rPr lang="fa-IR" sz="1800" kern="1200" dirty="0" smtClean="0">
                          <a:effectLst/>
                        </a:rPr>
                        <a:t> </a:t>
                      </a:r>
                      <a:r>
                        <a:rPr lang="ar-SA" sz="1800" kern="1200" dirty="0" smtClean="0">
                          <a:effectLst/>
                        </a:rPr>
                        <a:t>دﭼﺎر ﻣﺸﻜﻞ ﺷﻮد و راه اﻧﺪازي از ﻃﺮﻳﻖ دﻳﺴﻚ ﺳﺨﺖ و وﻳﻨﺪوز اﻣﻜﺎن</a:t>
                      </a:r>
                      <a:r>
                        <a:rPr lang="fa-IR" sz="1800" kern="1200" dirty="0" smtClean="0">
                          <a:effectLst/>
                        </a:rPr>
                        <a:t> </a:t>
                      </a:r>
                      <a:r>
                        <a:rPr lang="ar-SA" sz="1800" kern="1200" dirty="0" smtClean="0">
                          <a:effectLst/>
                        </a:rPr>
                        <a:t>ﭘﺬﻳﺮ ﻧﺒﺎﺷﺪ ﻣﻲ ﺗﻮان ﺗﻮﺳﻂ اﻳﻦ دﻳﺴﻜﺖ، ﺳﻴﺴﺘﻢ را راه اﻧﺪازي ﻧﻤﻮد و واردﻣﺤﻴﻂ </a:t>
                      </a:r>
                      <a:r>
                        <a:rPr lang="en-US" sz="1800" kern="1200" dirty="0" smtClean="0"/>
                        <a:t>Command Prompt</a:t>
                      </a:r>
                      <a:r>
                        <a:rPr lang="ar-SA" sz="1800" kern="1200" dirty="0" smtClean="0">
                          <a:effectLst/>
                        </a:rPr>
                        <a:t> ﺷﺪ </a:t>
                      </a:r>
                      <a:r>
                        <a:rPr lang="fa-IR" sz="1800" kern="1200" dirty="0" smtClean="0">
                          <a:effectLst/>
                        </a:rPr>
                        <a:t>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Create an MS-DOS start up disk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83768" y="547356"/>
            <a:ext cx="4203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cs typeface="B Yagut" panose="00000400000000000000" pitchFamily="2" charset="-78"/>
              </a:rPr>
              <a:t>ﺟﺪول </a:t>
            </a:r>
            <a:r>
              <a:rPr lang="ar-SA" sz="2400" b="1" dirty="0" smtClean="0">
                <a:cs typeface="B Yagut" panose="00000400000000000000" pitchFamily="2" charset="-78"/>
              </a:rPr>
              <a:t>‏</a:t>
            </a:r>
            <a:r>
              <a:rPr lang="fa-IR" sz="2400" b="1" dirty="0" smtClean="0">
                <a:cs typeface="B Yagut" panose="00000400000000000000" pitchFamily="2" charset="-78"/>
              </a:rPr>
              <a:t>6</a:t>
            </a:r>
            <a:r>
              <a:rPr lang="ar-SA" sz="2400" b="1" dirty="0" smtClean="0">
                <a:cs typeface="B Yagut" panose="00000400000000000000" pitchFamily="2" charset="-78"/>
              </a:rPr>
              <a:t> </a:t>
            </a:r>
            <a:r>
              <a:rPr lang="fa-IR" sz="2400" b="1" dirty="0" smtClean="0">
                <a:cs typeface="B Yagut" panose="00000400000000000000" pitchFamily="2" charset="-78"/>
              </a:rPr>
              <a:t>-</a:t>
            </a:r>
            <a:r>
              <a:rPr lang="ar-SA" sz="2400" b="1" dirty="0" smtClean="0">
                <a:cs typeface="B Yagut" panose="00000400000000000000" pitchFamily="2" charset="-78"/>
              </a:rPr>
              <a:t> </a:t>
            </a:r>
            <a:r>
              <a:rPr lang="fa-IR" sz="2400" b="1" dirty="0">
                <a:cs typeface="B Yagut" panose="00000400000000000000" pitchFamily="2" charset="-78"/>
              </a:rPr>
              <a:t>1</a:t>
            </a:r>
            <a:r>
              <a:rPr lang="fa-IR" sz="2400" b="1" dirty="0" smtClean="0">
                <a:cs typeface="B Yagut" panose="00000400000000000000" pitchFamily="2" charset="-78"/>
              </a:rPr>
              <a:t>- </a:t>
            </a:r>
            <a:r>
              <a:rPr lang="ar-SA" sz="2400" b="1" dirty="0" smtClean="0">
                <a:cs typeface="B Yagut" panose="00000400000000000000" pitchFamily="2" charset="-78"/>
              </a:rPr>
              <a:t>ﮔﺰﻳﻨﻪ ﻫﺎي</a:t>
            </a:r>
            <a:r>
              <a:rPr lang="en-US" sz="2400" b="1" dirty="0">
                <a:cs typeface="B Yagut" panose="00000400000000000000" pitchFamily="2" charset="-78"/>
              </a:rPr>
              <a:t>Format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1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16"/>
    </mc:Choice>
    <mc:Fallback xmlns="">
      <p:transition spd="slow" advTm="66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803" y="1052736"/>
            <a:ext cx="8229600" cy="5472608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fa-IR" sz="2700" dirty="0" smtClean="0">
                <a:cs typeface="B Yagut" panose="00000400000000000000" pitchFamily="2" charset="-78"/>
              </a:rPr>
              <a:t>  ﺑﻌﻀﻲ </a:t>
            </a:r>
            <a:r>
              <a:rPr lang="fa-IR" sz="2700" dirty="0">
                <a:cs typeface="B Yagut" panose="00000400000000000000" pitchFamily="2" charset="-78"/>
              </a:rPr>
              <a:t>از ﺑﺮﻧﺎﻣﻪ ﻫﺎ ﻫﻨﮕﺎم ﻛﺎر، ﻓﺎﻳﻞ ﻫﺎي ﻣﻮﻗﺘﻲ را روي ﺳﻴﺴﺘﻢ ﺷﻤﺎ </a:t>
            </a:r>
            <a:endParaRPr lang="fa-IR" sz="2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  اﻳﺠﺎد</a:t>
            </a:r>
            <a:r>
              <a:rPr lang="en-US" sz="2700" dirty="0" smtClean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ﻣﻲ </a:t>
            </a:r>
            <a:r>
              <a:rPr lang="fa-IR" sz="2700" dirty="0">
                <a:cs typeface="B Yagut" panose="00000400000000000000" pitchFamily="2" charset="-78"/>
              </a:rPr>
              <a:t>ﻛﻨﻨﺪ ﻛﻪ ﭘﺲ از ﭘﺎﻳﺎن ﻛﺎر و ﺑﺴﺘﻦ ﺑﺮﻧﺎﻣﻪ، اﻳﻦ ﻓﺎﻳﻞ ﻫﺎ </a:t>
            </a:r>
            <a:r>
              <a:rPr lang="fa-IR" sz="2700" dirty="0" smtClean="0">
                <a:cs typeface="B Yagut" panose="00000400000000000000" pitchFamily="2" charset="-78"/>
              </a:rPr>
              <a:t>ﺣﺬف</a:t>
            </a:r>
            <a:endParaRPr lang="en-US" sz="2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sz="2700" dirty="0">
                <a:cs typeface="B Yagut" panose="00000400000000000000" pitchFamily="2" charset="-78"/>
              </a:rPr>
              <a:t> </a:t>
            </a:r>
            <a:r>
              <a:rPr lang="en-US" sz="2700" dirty="0" smtClean="0">
                <a:cs typeface="B Yagut" panose="00000400000000000000" pitchFamily="2" charset="-78"/>
              </a:rPr>
              <a:t>   </a:t>
            </a:r>
            <a:r>
              <a:rPr lang="fa-IR" sz="2700" dirty="0" smtClean="0">
                <a:cs typeface="B Yagut" panose="00000400000000000000" pitchFamily="2" charset="-78"/>
              </a:rPr>
              <a:t> </a:t>
            </a:r>
            <a:r>
              <a:rPr lang="fa-IR" sz="2700" dirty="0">
                <a:cs typeface="B Yagut" panose="00000400000000000000" pitchFamily="2" charset="-78"/>
              </a:rPr>
              <a:t>ﻣﻲ ﺷﻮﻧﺪ</a:t>
            </a:r>
            <a:r>
              <a:rPr lang="fa-IR" sz="2700" dirty="0" smtClean="0">
                <a:cs typeface="B Yagut" panose="00000400000000000000" pitchFamily="2" charset="-78"/>
              </a:rPr>
              <a:t>.</a:t>
            </a:r>
          </a:p>
          <a:p>
            <a:pPr algn="r" rtl="1"/>
            <a:r>
              <a:rPr lang="fa-IR" sz="2700" dirty="0" smtClean="0">
                <a:cs typeface="B Yagut" panose="00000400000000000000" pitchFamily="2" charset="-78"/>
              </a:rPr>
              <a:t> </a:t>
            </a:r>
            <a:r>
              <a:rPr lang="fa-IR" sz="2700" dirty="0">
                <a:cs typeface="B Yagut" panose="00000400000000000000" pitchFamily="2" charset="-78"/>
              </a:rPr>
              <a:t>ﮔﺎﻫﻲ اوﻗﺎت ﻣﻤﻜﻦ اﺳﺖ ﺑﻪ دﻟﻴﻞ ﻗﻄﻊ ﺑﺮق، ﺑﺮﻧﺎﻣﻪ ﻧﺘﻮاﻧﺪ اﻳﻦ ﻓﺎﻳﻞ ﻫﺎ را ﺣﺬف ﻛﻨﺪ و آن ﻫﺎ روي ﺳﻴﺴﺘﻢ ﺑﺎﻗﻲ ﻣﻲ ﻣﺎﻧﻨﺪ. </a:t>
            </a:r>
            <a:endParaRPr lang="fa-IR" sz="27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700" dirty="0" smtClean="0">
                <a:cs typeface="B Yagut" panose="00000400000000000000" pitchFamily="2" charset="-78"/>
              </a:rPr>
              <a:t>ﻋﻼوه </a:t>
            </a:r>
            <a:r>
              <a:rPr lang="fa-IR" sz="2700" dirty="0">
                <a:cs typeface="B Yagut" panose="00000400000000000000" pitchFamily="2" charset="-78"/>
              </a:rPr>
              <a:t>ﺑﺮ اﻳﻦ ﺑﻪ ﻣﺮور ﻣﻤﻜﻦ </a:t>
            </a:r>
            <a:r>
              <a:rPr lang="fa-IR" sz="2700" dirty="0" smtClean="0">
                <a:cs typeface="B Yagut" panose="00000400000000000000" pitchFamily="2" charset="-78"/>
              </a:rPr>
              <a:t>اﺳﺖ ﻓﺎﻳﻞ </a:t>
            </a:r>
            <a:r>
              <a:rPr lang="fa-IR" sz="2700" dirty="0">
                <a:cs typeface="B Yagut" panose="00000400000000000000" pitchFamily="2" charset="-78"/>
              </a:rPr>
              <a:t>ﻫﺎي ﻏﻴﺮ ﺿﺮوري روي ﺳﻴﺴﺘﻢ ﺷﻤﺎ اﻳﺠﺎد ﺷﻮﻧﺪ ﻛﻪ ﻓﻀﺎي دﻳﺴﻚ ﺳﺨﺖ را اﺷﻐﺎل ﻛﻨﻨﺪ</a:t>
            </a:r>
            <a:r>
              <a:rPr lang="fa-IR" sz="2700" dirty="0" smtClean="0">
                <a:cs typeface="B Yagut" panose="00000400000000000000" pitchFamily="2" charset="-78"/>
              </a:rPr>
              <a:t>.</a:t>
            </a:r>
          </a:p>
          <a:p>
            <a:pPr algn="r" rtl="1"/>
            <a:r>
              <a:rPr lang="fa-IR" sz="2700" dirty="0" smtClean="0">
                <a:cs typeface="B Yagut" panose="00000400000000000000" pitchFamily="2" charset="-78"/>
              </a:rPr>
              <a:t> </a:t>
            </a:r>
            <a:r>
              <a:rPr lang="fa-IR" sz="2700" dirty="0">
                <a:cs typeface="B Yagut" panose="00000400000000000000" pitchFamily="2" charset="-78"/>
              </a:rPr>
              <a:t>ﺗﻮﺳﻂ ﺑﺮﻧﺎﻣﻪ </a:t>
            </a:r>
            <a:r>
              <a:rPr lang="en-US" sz="2700" dirty="0" smtClean="0">
                <a:cs typeface="B Yagut" panose="00000400000000000000" pitchFamily="2" charset="-78"/>
              </a:rPr>
              <a:t>(disk cleanup)</a:t>
            </a:r>
            <a:r>
              <a:rPr lang="fa-IR" sz="2700" dirty="0" smtClean="0">
                <a:cs typeface="B Yagut" panose="00000400000000000000" pitchFamily="2" charset="-78"/>
              </a:rPr>
              <a:t>ﻣﻲ </a:t>
            </a:r>
            <a:r>
              <a:rPr lang="fa-IR" sz="2700" dirty="0">
                <a:cs typeface="B Yagut" panose="00000400000000000000" pitchFamily="2" charset="-78"/>
              </a:rPr>
              <a:t>ﺗﻮاﻧﻴﺪ ﻓﺎﻳﻞ ﻫﺎي ﻏﻴﺮ ﺿﺮوري ﺳﻴﺴﺘﻢ ﺧﻮد را ﭘﺎك ﻛﻨﻴﺪ ﺗﺎ ﻓﻀﺎي دﻳﺴﻚ ﺳﺨﺖ آزاد ﺷﻮد</a:t>
            </a:r>
            <a:r>
              <a:rPr lang="fa-IR" sz="2700" dirty="0" smtClean="0">
                <a:cs typeface="B Yagut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endParaRPr lang="fa-IR" sz="27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700" b="1" dirty="0" smtClean="0">
                <a:cs typeface="B Yagut" panose="00000400000000000000" pitchFamily="2" charset="-78"/>
              </a:rPr>
              <a:t>    ﺑﺮاي اﺟﺮاي ﺑﺮﻧﺎﻣﻪ</a:t>
            </a:r>
            <a:r>
              <a:rPr lang="en-US" sz="2700" b="1" dirty="0" smtClean="0">
                <a:cs typeface="B Yagut" panose="00000400000000000000" pitchFamily="2" charset="-78"/>
              </a:rPr>
              <a:t>(disk cleanup)</a:t>
            </a:r>
            <a:r>
              <a:rPr lang="fa-IR" sz="2700" b="1" dirty="0" smtClean="0">
                <a:cs typeface="B Yagut" panose="00000400000000000000" pitchFamily="2" charset="-78"/>
              </a:rPr>
              <a:t>ﻣﺮاﺣﻞ </a:t>
            </a:r>
            <a:r>
              <a:rPr lang="fa-IR" sz="2700" b="1" dirty="0">
                <a:cs typeface="B Yagut" panose="00000400000000000000" pitchFamily="2" charset="-78"/>
              </a:rPr>
              <a:t>زﻳﺮ را دﻧﺒﺎل ﻛﻨﻴﺪ:</a:t>
            </a:r>
            <a:r>
              <a:rPr lang="fa-IR" sz="2400" dirty="0">
                <a:cs typeface="B Yagut" panose="00000400000000000000" pitchFamily="2" charset="-78"/>
              </a:rPr>
              <a:t>							</a:t>
            </a:r>
          </a:p>
          <a:p>
            <a:pPr marL="0" indent="0" algn="r" rtl="1">
              <a:buNone/>
            </a:pPr>
            <a:r>
              <a:rPr lang="fa-IR" sz="2400" dirty="0">
                <a:cs typeface="B Yagut" panose="00000400000000000000" pitchFamily="2" charset="-78"/>
              </a:rPr>
              <a:t>١- وارد ﻣﺴﻴﺮ زﻳﺮ </a:t>
            </a:r>
            <a:r>
              <a:rPr lang="fa-IR" sz="2400" dirty="0" smtClean="0">
                <a:cs typeface="B Yagut" panose="00000400000000000000" pitchFamily="2" charset="-78"/>
              </a:rPr>
              <a:t>ﺷﻮﻳد:</a:t>
            </a:r>
            <a:r>
              <a:rPr lang="en-US" sz="2400" dirty="0">
                <a:cs typeface="B Yagut" panose="00000400000000000000" pitchFamily="2" charset="-78"/>
              </a:rPr>
              <a:t>						</a:t>
            </a:r>
            <a:r>
              <a:rPr lang="en-US" sz="2000" b="1" dirty="0">
                <a:cs typeface="B Yagut" panose="00000400000000000000" pitchFamily="2" charset="-78"/>
              </a:rPr>
              <a:t>	</a:t>
            </a:r>
          </a:p>
          <a:p>
            <a:pPr marL="0" indent="0">
              <a:buNone/>
            </a:pPr>
            <a:r>
              <a:rPr lang="en-US" sz="2000" b="1" dirty="0">
                <a:cs typeface="B Yagut" panose="00000400000000000000" pitchFamily="2" charset="-78"/>
              </a:rPr>
              <a:t>Start </a:t>
            </a:r>
            <a:r>
              <a:rPr lang="fa-IR" sz="2000" b="1" dirty="0" smtClean="0">
                <a:cs typeface="B Yagut" panose="00000400000000000000" pitchFamily="2" charset="-78"/>
              </a:rPr>
              <a:t>  </a:t>
            </a:r>
            <a:r>
              <a:rPr lang="en-US" sz="2000" b="1" dirty="0" smtClean="0">
                <a:cs typeface="B Yagut" panose="00000400000000000000" pitchFamily="2" charset="-78"/>
              </a:rPr>
              <a:t>    All programs </a:t>
            </a:r>
            <a:r>
              <a:rPr lang="fa-IR" sz="2000" b="1" dirty="0" smtClean="0">
                <a:cs typeface="B Yagut" panose="00000400000000000000" pitchFamily="2" charset="-78"/>
              </a:rPr>
              <a:t>   </a:t>
            </a:r>
            <a:r>
              <a:rPr lang="en-US" sz="2000" b="1" dirty="0" smtClean="0">
                <a:cs typeface="B Yagut" panose="00000400000000000000" pitchFamily="2" charset="-78"/>
              </a:rPr>
              <a:t>    </a:t>
            </a:r>
            <a:r>
              <a:rPr lang="en-US" sz="2000" b="1" dirty="0">
                <a:cs typeface="B Yagut" panose="00000400000000000000" pitchFamily="2" charset="-78"/>
              </a:rPr>
              <a:t>Accessories </a:t>
            </a:r>
            <a:r>
              <a:rPr lang="fa-IR" sz="2000" b="1" dirty="0" smtClean="0">
                <a:cs typeface="B Yagut" panose="00000400000000000000" pitchFamily="2" charset="-78"/>
              </a:rPr>
              <a:t>   </a:t>
            </a:r>
            <a:r>
              <a:rPr lang="en-US" sz="2000" b="1" dirty="0" smtClean="0">
                <a:cs typeface="B Yagut" panose="00000400000000000000" pitchFamily="2" charset="-78"/>
              </a:rPr>
              <a:t>    System   </a:t>
            </a:r>
            <a:r>
              <a:rPr lang="fa-IR" sz="2000" b="1" dirty="0" smtClean="0">
                <a:cs typeface="B Yagut" panose="00000400000000000000" pitchFamily="2" charset="-78"/>
              </a:rPr>
              <a:t>   </a:t>
            </a:r>
            <a:r>
              <a:rPr lang="en-US" sz="2000" b="1" dirty="0" smtClean="0">
                <a:cs typeface="B Yagut" panose="00000400000000000000" pitchFamily="2" charset="-78"/>
              </a:rPr>
              <a:t>   tools      </a:t>
            </a:r>
            <a:r>
              <a:rPr lang="en-US" sz="2000" b="1" dirty="0">
                <a:cs typeface="B Yagut" panose="00000400000000000000" pitchFamily="2" charset="-78"/>
              </a:rPr>
              <a:t>Disk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  <a:r>
              <a:rPr lang="en-US" sz="2000" b="1" dirty="0">
                <a:cs typeface="B Yagut" panose="00000400000000000000" pitchFamily="2" charset="-78"/>
              </a:rPr>
              <a:t>Cleanup</a:t>
            </a:r>
          </a:p>
          <a:p>
            <a:pPr marL="0" indent="0" algn="r" rtl="1">
              <a:buNone/>
            </a:pPr>
            <a:endParaRPr lang="en-US" sz="2400" dirty="0">
              <a:cs typeface="B Yagut" panose="00000400000000000000" pitchFamily="2" charset="-7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15616" y="6021287"/>
            <a:ext cx="21602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771800" y="6021287"/>
            <a:ext cx="21602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63571" y="6021286"/>
            <a:ext cx="288032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580112" y="6025793"/>
            <a:ext cx="288032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444208" y="6021288"/>
            <a:ext cx="288032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89900" y="260648"/>
            <a:ext cx="7723405" cy="646331"/>
          </a:xfrm>
          <a:prstGeom prst="rect">
            <a:avLst/>
          </a:prstGeom>
          <a:solidFill>
            <a:schemeClr val="accent6">
              <a:lumMod val="75000"/>
              <a:alpha val="1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fa-IR" sz="3600" b="1" dirty="0">
                <a:solidFill>
                  <a:prstClr val="black"/>
                </a:solidFill>
                <a:cs typeface="B Yagut" panose="00000400000000000000" pitchFamily="2" charset="-78"/>
              </a:rPr>
              <a:t>3- ﭘﺎك ﺳﺎزي دﻳﺴﻚ (</a:t>
            </a:r>
            <a:r>
              <a:rPr lang="en-US" sz="3600" b="1" dirty="0">
                <a:solidFill>
                  <a:prstClr val="black"/>
                </a:solidFill>
                <a:cs typeface="B Yagut" panose="00000400000000000000" pitchFamily="2" charset="-78"/>
              </a:rPr>
              <a:t>(Disk Clean</a:t>
            </a:r>
            <a:r>
              <a:rPr lang="fa-IR" sz="2400" b="1" dirty="0">
                <a:solidFill>
                  <a:prstClr val="black"/>
                </a:solidFill>
              </a:rPr>
              <a:t>	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4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87"/>
    </mc:Choice>
    <mc:Fallback xmlns="">
      <p:transition spd="slow" advTm="58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778" y="620800"/>
            <a:ext cx="7618040" cy="93492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2- </a:t>
            </a:r>
            <a:r>
              <a:rPr lang="fa-IR" sz="2500" dirty="0">
                <a:cs typeface="B Yagut" panose="00000400000000000000" pitchFamily="2" charset="-78"/>
              </a:rPr>
              <a:t>در ﻛﺎدري ﻛﻪ ﻇﺎﻫﺮ ﻣﻲ ﺷﻮد، دراﻳﻮ ﻣﻮرد ﻧﻈﺮ را اﻧﺘﺨﺎب ﻛﻨﻴﺪ (ﺷﻜﻞ</a:t>
            </a:r>
            <a:r>
              <a:rPr lang="fa-IR" sz="2500" dirty="0" smtClean="0">
                <a:cs typeface="B Yagut" panose="00000400000000000000" pitchFamily="2" charset="-78"/>
              </a:rPr>
              <a:t>‏6 </a:t>
            </a:r>
            <a:r>
              <a:rPr lang="fa-IR" sz="2500" dirty="0">
                <a:cs typeface="B Yagut" panose="00000400000000000000" pitchFamily="2" charset="-78"/>
              </a:rPr>
              <a:t>-٣).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endParaRPr lang="fa-IR" dirty="0"/>
          </a:p>
          <a:p>
            <a:pPr algn="r" rtl="1"/>
            <a:endParaRPr lang="fa-IR" dirty="0" smtClean="0"/>
          </a:p>
          <a:p>
            <a:pPr algn="r" rtl="1"/>
            <a:endParaRPr lang="fa-IR" dirty="0"/>
          </a:p>
          <a:p>
            <a:pPr algn="r" rtl="1"/>
            <a:endParaRPr lang="fa-IR" dirty="0" smtClean="0"/>
          </a:p>
          <a:p>
            <a:pPr algn="just" rtl="1"/>
            <a:endParaRPr lang="fa-IR" dirty="0"/>
          </a:p>
          <a:p>
            <a:pPr algn="just" rtl="1"/>
            <a:endParaRPr lang="fa-IR" dirty="0" smtClean="0"/>
          </a:p>
          <a:p>
            <a:pPr algn="just" rtl="1"/>
            <a:endParaRPr lang="fa-IR" dirty="0" smtClean="0"/>
          </a:p>
          <a:p>
            <a:pPr algn="just" rtl="1"/>
            <a:endParaRPr lang="fa-IR" dirty="0"/>
          </a:p>
          <a:p>
            <a:pPr algn="just" rtl="1"/>
            <a:endParaRPr lang="fa-IR" dirty="0"/>
          </a:p>
          <a:p>
            <a:pPr algn="ctr" rtl="1"/>
            <a:endParaRPr lang="fa-IR" dirty="0" smtClean="0"/>
          </a:p>
        </p:txBody>
      </p:sp>
      <p:sp>
        <p:nvSpPr>
          <p:cNvPr id="2" name="Rectangle 1"/>
          <p:cNvSpPr/>
          <p:nvPr/>
        </p:nvSpPr>
        <p:spPr>
          <a:xfrm>
            <a:off x="1187624" y="2987261"/>
            <a:ext cx="302433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dirty="0">
                <a:solidFill>
                  <a:schemeClr val="tx1"/>
                </a:solidFill>
                <a:cs typeface="B Yagut" panose="00000400000000000000" pitchFamily="2" charset="-78"/>
              </a:rPr>
              <a:t>ﺷﻜﻞ </a:t>
            </a:r>
            <a:r>
              <a:rPr lang="fa-IR" sz="1600" b="1" dirty="0" smtClean="0">
                <a:solidFill>
                  <a:schemeClr val="tx1"/>
                </a:solidFill>
                <a:cs typeface="B Yagut" panose="00000400000000000000" pitchFamily="2" charset="-78"/>
              </a:rPr>
              <a:t>‏6 - </a:t>
            </a:r>
            <a:r>
              <a:rPr lang="fa-IR" sz="1600" b="1" dirty="0">
                <a:solidFill>
                  <a:schemeClr val="tx1"/>
                </a:solidFill>
                <a:cs typeface="B Yagut" panose="00000400000000000000" pitchFamily="2" charset="-78"/>
              </a:rPr>
              <a:t>٣ </a:t>
            </a:r>
            <a:r>
              <a:rPr lang="fa-IR" sz="1600" b="1" dirty="0" smtClean="0">
                <a:solidFill>
                  <a:schemeClr val="tx1"/>
                </a:solidFill>
                <a:cs typeface="B Yagut" panose="00000400000000000000" pitchFamily="2" charset="-78"/>
              </a:rPr>
              <a:t>- </a:t>
            </a:r>
            <a:r>
              <a:rPr lang="fa-IR" sz="1600" b="1" dirty="0">
                <a:solidFill>
                  <a:schemeClr val="tx1"/>
                </a:solidFill>
                <a:cs typeface="B Yagut" panose="00000400000000000000" pitchFamily="2" charset="-78"/>
              </a:rPr>
              <a:t>اﻧﺘﺨﺎب دراﻳﻮ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45B19-0C36-4FA9-A46B-F1441095C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0" y="1412775"/>
            <a:ext cx="3384376" cy="1420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78452" y="3429000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400" dirty="0">
                <a:cs typeface="B Yagut" panose="00000400000000000000" pitchFamily="2" charset="-78"/>
              </a:rPr>
              <a:t>٣- ﻣﻴﺰان ﻓﻀﺎﻳﻲ ﻛﻪ ﻣﻲ ﺗﻮاﻧﺪ در دراﻳﻮ اﻧﺘﺨﺎﺑﻲ آزاد ﺷﻮد ﻣﺤﺎﺳﺒﻪ 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algn="just" rtl="1"/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ﻣﻲ </a:t>
            </a:r>
            <a:r>
              <a:rPr lang="fa-IR" sz="2400" dirty="0">
                <a:cs typeface="B Yagut" panose="00000400000000000000" pitchFamily="2" charset="-78"/>
              </a:rPr>
              <a:t>ﮔﺮدد (ﺷﻜﻞ</a:t>
            </a:r>
            <a:r>
              <a:rPr lang="fa-IR" sz="2400" dirty="0" smtClean="0">
                <a:cs typeface="B Yagut" panose="00000400000000000000" pitchFamily="2" charset="-78"/>
              </a:rPr>
              <a:t>‏6-4</a:t>
            </a:r>
            <a:r>
              <a:rPr lang="en-US" sz="2400" dirty="0" smtClean="0">
                <a:cs typeface="B Yagut" panose="00000400000000000000" pitchFamily="2" charset="-78"/>
              </a:rPr>
              <a:t>(</a:t>
            </a:r>
            <a:r>
              <a:rPr lang="fa-IR" sz="2400" dirty="0" smtClean="0">
                <a:cs typeface="B Yagut" panose="00000400000000000000" pitchFamily="2" charset="-78"/>
              </a:rPr>
              <a:t> در </a:t>
            </a:r>
            <a:r>
              <a:rPr lang="fa-IR" sz="2400" dirty="0">
                <a:cs typeface="B Yagut" panose="00000400000000000000" pitchFamily="2" charset="-78"/>
              </a:rPr>
              <a:t>ﺻﻮرﺗﻲ ﻛﻪ اﻳﻦ ﻣﻴﺰان ﻧﺎﭼﻴﺰ ﺑﺎﺷﺪ، ﻣﻤﻜﻦ اﺳﺖ اﻳﻦ ﻛﺎدر ﺑﻪ ﺷﻤﺎ ﻧﻤﺎﻳﺶ داده </a:t>
            </a:r>
            <a:r>
              <a:rPr lang="fa-IR" sz="2400" dirty="0" smtClean="0">
                <a:cs typeface="B Yagut" panose="00000400000000000000" pitchFamily="2" charset="-78"/>
              </a:rPr>
              <a:t>ﻧﺸﻮد.</a:t>
            </a:r>
            <a:endParaRPr lang="fa-IR" sz="2400" dirty="0">
              <a:cs typeface="B Yagut" panose="0000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BF30E4-5A67-4B76-9554-60E52D4AC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37112"/>
            <a:ext cx="3888432" cy="2140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711228" y="5877272"/>
            <a:ext cx="3748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b="1" dirty="0">
                <a:cs typeface="B Yagut" panose="00000400000000000000" pitchFamily="2" charset="-78"/>
              </a:rPr>
              <a:t>ﺷﻜﻞ </a:t>
            </a:r>
            <a:r>
              <a:rPr lang="fa-IR" b="1" dirty="0" smtClean="0">
                <a:cs typeface="B Yagut" panose="00000400000000000000" pitchFamily="2" charset="-78"/>
              </a:rPr>
              <a:t>‏6 - </a:t>
            </a:r>
            <a:r>
              <a:rPr lang="fa-IR" b="1" dirty="0">
                <a:cs typeface="B Yagut" panose="00000400000000000000" pitchFamily="2" charset="-78"/>
              </a:rPr>
              <a:t>٤ </a:t>
            </a:r>
            <a:r>
              <a:rPr lang="fa-IR" b="1" dirty="0" smtClean="0">
                <a:cs typeface="B Yagut" panose="00000400000000000000" pitchFamily="2" charset="-78"/>
              </a:rPr>
              <a:t>- </a:t>
            </a:r>
            <a:r>
              <a:rPr lang="fa-IR" b="1" dirty="0">
                <a:cs typeface="B Yagut" panose="00000400000000000000" pitchFamily="2" charset="-78"/>
              </a:rPr>
              <a:t>ﻣﺤﺎﺳﺒﻪ ﻣﻴﺰان ﻓﻀﺎي آزاد ﺷﺪه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6"/>
    </mc:Choice>
    <mc:Fallback xmlns="">
      <p:transition spd="slow" advTm="23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مازندران</_x062f__x0627__x0646__x0634__x06af__x0627__x0647_>
    <_x0646__x0648__x0639__x0020__x062d__x06cc__x0637__x0647_ xmlns="12fdc5dc-769e-4543-b10d-fbea3dac4417">کار با کامپیوتر و اينترنت؛ آشنايي با نرم‌افزارهاي نظام شبكه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5NN7CDR5NKU2-831-370</_dlc_DocId>
    <_dlc_DocIdUrl xmlns="1047730d-92e1-4018-9084-d932fd3a7f58">
      <Url>http://www.health.gov.ir/hnd/_layouts/DocIdRedir.aspx?ID=5NN7CDR5NKU2-831-370</Url>
      <Description>5NN7CDR5NKU2-831-370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6459AE2-6B6C-439D-8FE8-6F381D8BE5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26AE85-FFCB-4812-B8CD-53A25A0DFE05}">
  <ds:schemaRefs>
    <ds:schemaRef ds:uri="http://purl.org/dc/terms/"/>
    <ds:schemaRef ds:uri="12fdc5dc-769e-4543-b10d-fbea3dac4417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1047730d-92e1-4018-9084-d932fd3a7f5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8C4767E-09B8-4F40-90A0-AAC467CE278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962EE2C-E33D-4B82-937B-33B08F937BE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1842</TotalTime>
  <Words>2941</Words>
  <Application>Microsoft Office PowerPoint</Application>
  <PresentationFormat>On-screen Show (4:3)</PresentationFormat>
  <Paragraphs>362</Paragraphs>
  <Slides>43</Slides>
  <Notes>1</Notes>
  <HiddenSlides>0</HiddenSlides>
  <MMClips>41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B Yagut</vt:lpstr>
      <vt:lpstr>Calibri</vt:lpstr>
      <vt:lpstr>Times New Roman</vt:lpstr>
      <vt:lpstr>Wingdings</vt:lpstr>
      <vt:lpstr>Office Theme</vt:lpstr>
      <vt:lpstr>PowerPoint Presentation</vt:lpstr>
      <vt:lpstr>مشخصات سند</vt:lpstr>
      <vt:lpstr>PowerPoint Presentation</vt:lpstr>
      <vt:lpstr>فهرست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4- ﻳﻜپارچه ﺳﺎزي ﻓﻀﺎي دﻳﺴﻚ  Disk Defragmenter</vt:lpstr>
      <vt:lpstr>PowerPoint Presentation</vt:lpstr>
      <vt:lpstr>PowerPoint Presentation</vt:lpstr>
      <vt:lpstr> اﻣﻜﺎن اﻧﺠﺎم ﻋﻤﻠﻴﺎت ﻳﻜﭙﺎرﭼﻪ ﺳﺎزي ﺑﺮ روي ﺣﺎﻓﻈﻪ ﻓﻠﺶ وﺟﻮد ﻧﺪارد.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 در ﭘﻨﺠﺮه اي ﻛﻪ ﺑﺎز ﻣﻲ ﺷﻮد در ﺻﻮرﺗﻲ ﻛﻪ ﺗﺎ ﻛﻨﻮن ﻧﺴﺨﻪ ﭘﺸﺘﻴﺒﺎن ﺗﻬﻴﻪ      ﻧﻨﻤﻮده اﻳﺪ، روي ﮔﺰﻳﻨﻪ  Set up Backupﻛﻠﻴﻚ ﻛﻨﻴﺪ (ﺷﻜﻞ‏6- ١٣).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منابع</vt:lpstr>
      <vt:lpstr>لطفا نظرات و پیشنهادات خود پیرامون این بسته آموزشی را  به این آدرس زیر ارسال کنید: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کار با کامپیوتر –آموزش کامل WINDOWS</dc:title>
  <dc:creator>MSI</dc:creator>
  <cp:lastModifiedBy>saberi</cp:lastModifiedBy>
  <cp:revision>226</cp:revision>
  <dcterms:created xsi:type="dcterms:W3CDTF">2020-04-26T04:15:06Z</dcterms:created>
  <dcterms:modified xsi:type="dcterms:W3CDTF">2021-05-19T09:47:28Z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38f68aa5-3b2b-47e3-8fc2-eb42979489f2</vt:lpwstr>
  </property>
</Properties>
</file>